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5"/>
  </p:notesMasterIdLst>
  <p:handoutMasterIdLst>
    <p:handoutMasterId r:id="rId76"/>
  </p:handoutMasterIdLst>
  <p:sldIdLst>
    <p:sldId id="256" r:id="rId2"/>
    <p:sldId id="286" r:id="rId3"/>
    <p:sldId id="295" r:id="rId4"/>
    <p:sldId id="296" r:id="rId5"/>
    <p:sldId id="382" r:id="rId6"/>
    <p:sldId id="383" r:id="rId7"/>
    <p:sldId id="384" r:id="rId8"/>
    <p:sldId id="298" r:id="rId9"/>
    <p:sldId id="299" r:id="rId10"/>
    <p:sldId id="300" r:id="rId11"/>
    <p:sldId id="301" r:id="rId12"/>
    <p:sldId id="386" r:id="rId13"/>
    <p:sldId id="293" r:id="rId14"/>
    <p:sldId id="294" r:id="rId15"/>
    <p:sldId id="304" r:id="rId16"/>
    <p:sldId id="305" r:id="rId17"/>
    <p:sldId id="306" r:id="rId18"/>
    <p:sldId id="307" r:id="rId19"/>
    <p:sldId id="308" r:id="rId20"/>
    <p:sldId id="309" r:id="rId21"/>
    <p:sldId id="312" r:id="rId22"/>
    <p:sldId id="313" r:id="rId23"/>
    <p:sldId id="314" r:id="rId24"/>
    <p:sldId id="315" r:id="rId25"/>
    <p:sldId id="316" r:id="rId26"/>
    <p:sldId id="317" r:id="rId27"/>
    <p:sldId id="322" r:id="rId28"/>
    <p:sldId id="323" r:id="rId29"/>
    <p:sldId id="324" r:id="rId30"/>
    <p:sldId id="325" r:id="rId31"/>
    <p:sldId id="326" r:id="rId32"/>
    <p:sldId id="327" r:id="rId33"/>
    <p:sldId id="385" r:id="rId34"/>
    <p:sldId id="330" r:id="rId35"/>
    <p:sldId id="331" r:id="rId36"/>
    <p:sldId id="332" r:id="rId37"/>
    <p:sldId id="333" r:id="rId38"/>
    <p:sldId id="334" r:id="rId39"/>
    <p:sldId id="335" r:id="rId40"/>
    <p:sldId id="336" r:id="rId41"/>
    <p:sldId id="340" r:id="rId42"/>
    <p:sldId id="341" r:id="rId43"/>
    <p:sldId id="342" r:id="rId44"/>
    <p:sldId id="343" r:id="rId45"/>
    <p:sldId id="344" r:id="rId46"/>
    <p:sldId id="345" r:id="rId47"/>
    <p:sldId id="346" r:id="rId48"/>
    <p:sldId id="350" r:id="rId49"/>
    <p:sldId id="351" r:id="rId50"/>
    <p:sldId id="352" r:id="rId51"/>
    <p:sldId id="353" r:id="rId52"/>
    <p:sldId id="354" r:id="rId53"/>
    <p:sldId id="355" r:id="rId54"/>
    <p:sldId id="356" r:id="rId55"/>
    <p:sldId id="357" r:id="rId56"/>
    <p:sldId id="360" r:id="rId57"/>
    <p:sldId id="361" r:id="rId58"/>
    <p:sldId id="362" r:id="rId59"/>
    <p:sldId id="363" r:id="rId60"/>
    <p:sldId id="364" r:id="rId61"/>
    <p:sldId id="365" r:id="rId62"/>
    <p:sldId id="366" r:id="rId63"/>
    <p:sldId id="387" r:id="rId64"/>
    <p:sldId id="368" r:id="rId65"/>
    <p:sldId id="369" r:id="rId66"/>
    <p:sldId id="371" r:id="rId67"/>
    <p:sldId id="372" r:id="rId68"/>
    <p:sldId id="373" r:id="rId69"/>
    <p:sldId id="374" r:id="rId70"/>
    <p:sldId id="388" r:id="rId71"/>
    <p:sldId id="389" r:id="rId72"/>
    <p:sldId id="378" r:id="rId73"/>
    <p:sldId id="379" r:id="rId74"/>
  </p:sldIdLst>
  <p:sldSz cx="9144000" cy="6858000" type="screen4x3"/>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1F5"/>
    <a:srgbClr val="FFABBB"/>
    <a:srgbClr val="FF0000"/>
    <a:srgbClr val="D8670A"/>
    <a:srgbClr val="E46C0A"/>
    <a:srgbClr val="996633"/>
    <a:srgbClr val="FFD5D5"/>
    <a:srgbClr val="996600"/>
    <a:srgbClr val="F5EADF"/>
    <a:srgbClr val="7B9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2260" autoAdjust="0"/>
  </p:normalViewPr>
  <p:slideViewPr>
    <p:cSldViewPr>
      <p:cViewPr varScale="1">
        <p:scale>
          <a:sx n="52" d="100"/>
          <a:sy n="52" d="100"/>
        </p:scale>
        <p:origin x="-1291" y="-96"/>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1566"/>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4B97DC9-F357-45BA-95BD-A1E6C61DFE20}" type="datetimeFigureOut">
              <a:rPr lang="es-MX" smtClean="0"/>
              <a:pPr/>
              <a:t>19/09/2011</a:t>
            </a:fld>
            <a:endParaRPr lang="es-MX"/>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s-MX"/>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71579E30-AD20-4353-9563-76D5959860B7}" type="slidenum">
              <a:rPr lang="es-MX" smtClean="0"/>
              <a:pPr/>
              <a:t>‹Nº›</a:t>
            </a:fld>
            <a:endParaRPr lang="es-MX"/>
          </a:p>
        </p:txBody>
      </p:sp>
    </p:spTree>
    <p:extLst>
      <p:ext uri="{BB962C8B-B14F-4D97-AF65-F5344CB8AC3E}">
        <p14:creationId xmlns:p14="http://schemas.microsoft.com/office/powerpoint/2010/main" val="2711041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19/09/2011</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1217005312"/>
      </p:ext>
    </p:extLst>
  </p:cSld>
  <p:clrMap bg1="lt1" tx1="dk1" bg2="lt2" tx2="dk2" accent1="accent1" accent2="accent2" accent3="accent3" accent4="accent4" accent5="accent5" accent6="accent6" hlink="hlink" folHlink="folHlink"/>
  <p:notesStyle>
    <a:lvl1pPr marL="180975" indent="-180975" algn="just" defTabSz="914400" rtl="0" eaLnBrk="1" latinLnBrk="0" hangingPunct="1">
      <a:buFont typeface="Arial" pitchFamily="34" charset="0"/>
      <a:buChar char="•"/>
      <a:defRPr sz="800" kern="1200">
        <a:solidFill>
          <a:schemeClr val="tx1"/>
        </a:solidFill>
        <a:latin typeface="+mn-lt"/>
        <a:ea typeface="+mn-ea"/>
        <a:cs typeface="+mn-cs"/>
      </a:defRPr>
    </a:lvl1pPr>
    <a:lvl2pPr marL="630238" indent="-173038" algn="just" defTabSz="914400" rtl="0" eaLnBrk="1" latinLnBrk="0" hangingPunct="1">
      <a:buFont typeface="Arial" pitchFamily="34" charset="0"/>
      <a:buChar char="•"/>
      <a:defRPr sz="800" kern="1200">
        <a:solidFill>
          <a:schemeClr val="tx1"/>
        </a:solidFill>
        <a:latin typeface="+mn-lt"/>
        <a:ea typeface="+mn-ea"/>
        <a:cs typeface="+mn-cs"/>
      </a:defRPr>
    </a:lvl2pPr>
    <a:lvl3pPr marL="1077913" indent="-163513" algn="just" defTabSz="914400" rtl="0" eaLnBrk="1" latinLnBrk="0" hangingPunct="1">
      <a:buFont typeface="Arial" pitchFamily="34" charset="0"/>
      <a:buChar char="•"/>
      <a:defRPr sz="800" kern="1200">
        <a:solidFill>
          <a:schemeClr val="tx1"/>
        </a:solidFill>
        <a:latin typeface="+mn-lt"/>
        <a:ea typeface="+mn-ea"/>
        <a:cs typeface="+mn-cs"/>
      </a:defRPr>
    </a:lvl3pPr>
    <a:lvl4pPr marL="1527175" indent="-155575" algn="just" defTabSz="914400" rtl="0" eaLnBrk="1" latinLnBrk="0" hangingPunct="1">
      <a:buFont typeface="Arial" pitchFamily="34" charset="0"/>
      <a:buChar char="•"/>
      <a:defRPr sz="800" kern="1200">
        <a:solidFill>
          <a:schemeClr val="tx1"/>
        </a:solidFill>
        <a:latin typeface="+mn-lt"/>
        <a:ea typeface="+mn-ea"/>
        <a:cs typeface="+mn-cs"/>
      </a:defRPr>
    </a:lvl4pPr>
    <a:lvl5pPr marL="1974850" indent="-146050" algn="just" defTabSz="914400" rtl="0" eaLnBrk="1" latinLnBrk="0" hangingPunct="1">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dirty="0" smtClean="0">
                <a:latin typeface="+mn-lt"/>
              </a:rPr>
              <a:t>Se llevará a cabo la actividad que consiste en dos etapas.</a:t>
            </a:r>
            <a:r>
              <a:rPr lang="es-MX" sz="900" baseline="0" dirty="0" smtClean="0">
                <a:latin typeface="+mn-lt"/>
              </a:rPr>
              <a:t> En la primera, </a:t>
            </a:r>
            <a:r>
              <a:rPr lang="es-ES_tradnl" sz="800" kern="1200" dirty="0" smtClean="0">
                <a:solidFill>
                  <a:schemeClr val="tx1"/>
                </a:solidFill>
                <a:latin typeface="+mn-lt"/>
                <a:ea typeface="+mn-ea"/>
                <a:cs typeface="+mn-cs"/>
              </a:rPr>
              <a:t>cada participante tendrá la oportunidad de construir su propio perfil personal a partir de un ejercicio de autoevaluación, y posteriormente podrán complementarlo o modificarlo a partir de la retroalimentación que recibirán de sus compañeros.</a:t>
            </a:r>
          </a:p>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ES_tradnl" sz="800" kern="1200" dirty="0" smtClean="0">
                <a:solidFill>
                  <a:schemeClr val="tx1"/>
                </a:solidFill>
                <a:latin typeface="+mn-lt"/>
                <a:ea typeface="+mn-ea"/>
                <a:cs typeface="+mn-cs"/>
              </a:rPr>
              <a:t>En la retroalimentación que hagan otros miembros del grupo, es muy importante que cada pareja de trabajo discuta sus opiniones y marquen su opción como resultado de un consenso.</a:t>
            </a:r>
          </a:p>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ES_tradnl" sz="800" kern="1200" dirty="0" smtClean="0">
                <a:solidFill>
                  <a:schemeClr val="tx1"/>
                </a:solidFill>
                <a:latin typeface="+mn-lt"/>
                <a:ea typeface="+mn-ea"/>
                <a:cs typeface="+mn-cs"/>
              </a:rPr>
              <a:t>Es muy importante que la presentación que haga el participante sea convincente, para lo cual cada participante, al presentarse, debe hablar en forma clara y segura, dirigiéndose a los miembros de su equipo, manteniendo contacto visual con ellos y utilizando un lenguaje corporal acorde con el discurso.</a:t>
            </a:r>
          </a:p>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endParaRPr lang="es-ES_tradnl" sz="800" kern="1200" dirty="0" smtClean="0">
              <a:solidFill>
                <a:schemeClr val="tx1"/>
              </a:solidFill>
              <a:latin typeface="+mn-lt"/>
              <a:ea typeface="+mn-ea"/>
              <a:cs typeface="+mn-cs"/>
            </a:endParaRP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Wingdings" pitchFamily="2" charset="2"/>
              <a:buNone/>
              <a:tabLst/>
              <a:defRPr/>
            </a:pPr>
            <a:endParaRPr lang="es-ES_tradnl" sz="800" kern="1200" dirty="0" smtClean="0">
              <a:solidFill>
                <a:schemeClr val="tx1"/>
              </a:solidFill>
              <a:latin typeface="+mn-lt"/>
              <a:ea typeface="+mn-ea"/>
              <a:cs typeface="+mn-cs"/>
            </a:endParaRP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17</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900" dirty="0" smtClean="0">
                <a:latin typeface="+mn-lt"/>
              </a:rPr>
              <a:t>Si usted lo prefiere,</a:t>
            </a:r>
            <a:r>
              <a:rPr lang="es-MX" sz="900" baseline="0" dirty="0" smtClean="0">
                <a:latin typeface="+mn-lt"/>
              </a:rPr>
              <a:t> puede dejar libertad a cada equipo para decidir el lugar de trabajo o contexto en el cual quieren desenvolverse.</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22</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smtClean="0">
              <a:solidFill>
                <a:schemeClr val="tx1"/>
              </a:solidFill>
              <a:latin typeface="+mn-lt"/>
              <a:ea typeface="+mn-ea"/>
              <a:cs typeface="+mn-cs"/>
            </a:endParaRPr>
          </a:p>
          <a:p>
            <a:r>
              <a:rPr lang="es-MX" sz="800" b="1" kern="1200" dirty="0" smtClean="0">
                <a:solidFill>
                  <a:schemeClr val="tx1"/>
                </a:solidFill>
                <a:latin typeface="+mn-lt"/>
                <a:ea typeface="+mn-ea"/>
                <a:cs typeface="+mn-cs"/>
              </a:rPr>
              <a:t>Si el tiempo lo permite, motive comentarios sobre experiencias personales de análisis y </a:t>
            </a:r>
            <a:r>
              <a:rPr lang="es-ES_tradnl" sz="800" b="1" kern="1200" dirty="0" smtClean="0">
                <a:solidFill>
                  <a:schemeClr val="tx1"/>
                </a:solidFill>
                <a:latin typeface="+mn-lt"/>
                <a:ea typeface="+mn-ea"/>
                <a:cs typeface="+mn-cs"/>
              </a:rPr>
              <a:t>EFECTIVIDAD PERSONAL</a:t>
            </a:r>
            <a:r>
              <a:rPr lang="es-MX" sz="800" b="1" kern="1200" dirty="0" smtClean="0">
                <a:solidFill>
                  <a:schemeClr val="tx1"/>
                </a:solidFill>
                <a:latin typeface="+mn-lt"/>
                <a:ea typeface="+mn-ea"/>
                <a:cs typeface="+mn-cs"/>
              </a:rPr>
              <a:t>, porque éstas abren posibilidades a nuevas miradas.</a:t>
            </a:r>
            <a:endParaRPr lang="es-MX" sz="800" kern="1200" dirty="0" smtClean="0">
              <a:solidFill>
                <a:schemeClr val="tx1"/>
              </a:solidFill>
              <a:latin typeface="+mn-lt"/>
              <a:ea typeface="+mn-ea"/>
              <a:cs typeface="+mn-cs"/>
            </a:endParaRPr>
          </a:p>
          <a:p>
            <a:r>
              <a:rPr lang="es-MX" sz="900" dirty="0" smtClean="0"/>
              <a:t>En plenaria el </a:t>
            </a:r>
            <a:r>
              <a:rPr lang="es-MX" sz="900" b="1" dirty="0" smtClean="0"/>
              <a:t>coordinador</a:t>
            </a:r>
            <a:r>
              <a:rPr lang="es-MX" sz="900" dirty="0" smtClean="0"/>
              <a:t> de cada equipo </a:t>
            </a:r>
            <a:r>
              <a:rPr lang="es-MX" sz="900" b="1" dirty="0" smtClean="0"/>
              <a:t>informará sobre los problemas encontrados y la estrategia de solución definida por el equipo.</a:t>
            </a:r>
            <a:r>
              <a:rPr lang="es-MX" sz="900" dirty="0" smtClean="0"/>
              <a:t> </a:t>
            </a:r>
            <a:r>
              <a:rPr lang="es-MX" sz="800" kern="1200" dirty="0" smtClean="0">
                <a:solidFill>
                  <a:schemeClr val="tx1"/>
                </a:solidFill>
                <a:latin typeface="+mn-lt"/>
                <a:ea typeface="+mn-ea"/>
                <a:cs typeface="+mn-cs"/>
              </a:rPr>
              <a:t>Los </a:t>
            </a:r>
            <a:r>
              <a:rPr lang="es-MX" sz="800" b="1" kern="1200" dirty="0" smtClean="0">
                <a:solidFill>
                  <a:schemeClr val="tx1"/>
                </a:solidFill>
                <a:latin typeface="+mn-lt"/>
                <a:ea typeface="+mn-ea"/>
                <a:cs typeface="+mn-cs"/>
              </a:rPr>
              <a:t>observadores</a:t>
            </a:r>
            <a:r>
              <a:rPr lang="es-MX" sz="800" kern="1200" dirty="0" smtClean="0">
                <a:solidFill>
                  <a:schemeClr val="tx1"/>
                </a:solidFill>
                <a:latin typeface="+mn-lt"/>
                <a:ea typeface="+mn-ea"/>
                <a:cs typeface="+mn-cs"/>
              </a:rPr>
              <a:t> comentarán </a:t>
            </a:r>
            <a:r>
              <a:rPr lang="es-MX" sz="800" b="1" kern="1200" dirty="0" smtClean="0">
                <a:solidFill>
                  <a:schemeClr val="tx1"/>
                </a:solidFill>
                <a:latin typeface="+mn-lt"/>
                <a:ea typeface="+mn-ea"/>
                <a:cs typeface="+mn-cs"/>
              </a:rPr>
              <a:t>cómo se llegó a las distintas decisiones</a:t>
            </a:r>
            <a:r>
              <a:rPr lang="es-MX" sz="800" kern="1200" dirty="0" smtClean="0">
                <a:solidFill>
                  <a:schemeClr val="tx1"/>
                </a:solidFill>
                <a:latin typeface="+mn-lt"/>
                <a:ea typeface="+mn-ea"/>
                <a:cs typeface="+mn-cs"/>
              </a:rPr>
              <a:t> y qué aspectos merecen ser destacados, tanto positivos como negativos.</a:t>
            </a:r>
          </a:p>
          <a:p>
            <a:r>
              <a:rPr lang="es-MX" sz="800" kern="1200" dirty="0" smtClean="0">
                <a:solidFill>
                  <a:schemeClr val="tx1"/>
                </a:solidFill>
                <a:latin typeface="+mn-lt"/>
                <a:ea typeface="+mn-ea"/>
                <a:cs typeface="+mn-cs"/>
              </a:rPr>
              <a:t>También solicite a un participante que </a:t>
            </a:r>
            <a:r>
              <a:rPr lang="es-MX" sz="800" b="1" kern="1200" dirty="0" smtClean="0">
                <a:solidFill>
                  <a:schemeClr val="tx1"/>
                </a:solidFill>
                <a:latin typeface="+mn-lt"/>
                <a:ea typeface="+mn-ea"/>
                <a:cs typeface="+mn-cs"/>
              </a:rPr>
              <a:t> dé lectura a la solución real a que llegaron en la empresa</a:t>
            </a:r>
            <a:r>
              <a:rPr lang="es-MX" sz="800" kern="1200" dirty="0" smtClean="0">
                <a:solidFill>
                  <a:schemeClr val="tx1"/>
                </a:solidFill>
                <a:latin typeface="+mn-lt"/>
                <a:ea typeface="+mn-ea"/>
                <a:cs typeface="+mn-cs"/>
              </a:rPr>
              <a:t> para que entre todos, opinen sobre los aspectos valiosos que se pueden rescatar de aquella experiencia.</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29</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Realice con los participantes</a:t>
            </a:r>
            <a:r>
              <a:rPr lang="es-MX" sz="800" kern="1200" baseline="0" dirty="0" smtClean="0">
                <a:solidFill>
                  <a:schemeClr val="tx1"/>
                </a:solidFill>
                <a:latin typeface="+mn-lt"/>
                <a:ea typeface="+mn-ea"/>
                <a:cs typeface="+mn-cs"/>
              </a:rPr>
              <a:t> una “visita” a la galería de escudos, pídales que comenten las metas de cada uno de los escudos. Verifique con ellos si son medibles, específicas, oportunas, alcanzables y susceptibles de realizar.</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dirty="0" smtClean="0"/>
              <a:t>Hacer énfasis en que debemos generar momentos para la relfexión de lo</a:t>
            </a:r>
            <a:r>
              <a:rPr lang="es-MX" sz="900" baseline="0" dirty="0" smtClean="0"/>
              <a:t> que estamos haciendo, los comparemos con nuestros intereses y de ser necesario corrijamos el rumbo.</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37</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1"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800" kern="1200" dirty="0" smtClean="0">
                <a:solidFill>
                  <a:schemeClr val="tx1"/>
                </a:solidFill>
                <a:latin typeface="+mn-lt"/>
                <a:ea typeface="+mn-ea"/>
                <a:cs typeface="+mn-cs"/>
              </a:rPr>
              <a:t>El ejercicio consiste en </a:t>
            </a:r>
            <a:r>
              <a:rPr lang="es-MX" sz="800" b="1" kern="1200" dirty="0" smtClean="0">
                <a:solidFill>
                  <a:schemeClr val="tx1"/>
                </a:solidFill>
                <a:latin typeface="+mn-lt"/>
                <a:ea typeface="+mn-ea"/>
                <a:cs typeface="+mn-cs"/>
              </a:rPr>
              <a:t>ponerse en el lugar de una pareja de jóvenes enamorados que se ha propuesto enfrentar y solucionar sus problemas</a:t>
            </a:r>
            <a:r>
              <a:rPr lang="es-MX" sz="800" kern="1200" dirty="0" smtClean="0">
                <a:solidFill>
                  <a:schemeClr val="tx1"/>
                </a:solidFill>
                <a:latin typeface="+mn-lt"/>
                <a:ea typeface="+mn-ea"/>
                <a:cs typeface="+mn-cs"/>
              </a:rPr>
              <a:t>. Los participantes </a:t>
            </a:r>
            <a:r>
              <a:rPr lang="es-MX" sz="800" kern="1200" dirty="0" err="1" smtClean="0">
                <a:solidFill>
                  <a:schemeClr val="tx1"/>
                </a:solidFill>
                <a:latin typeface="+mn-lt"/>
                <a:ea typeface="+mn-ea"/>
                <a:cs typeface="+mn-cs"/>
              </a:rPr>
              <a:t>vivenciarán</a:t>
            </a:r>
            <a:r>
              <a:rPr lang="es-MX" sz="800" kern="1200" dirty="0" smtClean="0">
                <a:solidFill>
                  <a:schemeClr val="tx1"/>
                </a:solidFill>
                <a:latin typeface="+mn-lt"/>
                <a:ea typeface="+mn-ea"/>
                <a:cs typeface="+mn-cs"/>
              </a:rPr>
              <a:t> lo que significa establecer compromisos de cambio y hacerles seguimiento, para así alcanzar la solución que los enamorados esperan de la historia.</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38</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1"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dirty="0" smtClean="0"/>
              <a:t>Es importante que haga hincapié y mencione a los estudiantes que </a:t>
            </a:r>
            <a:r>
              <a:rPr lang="es-ES_tradnl" dirty="0" smtClean="0"/>
              <a:t>desarrollar la efectividad personal, se relaciona necesariamente con tres elementos: primero el autoconocimiento, que responde al qué hacer; segundo la capacidad, que responde al cómo hacerlo; y tercero el deseo, que responde a la motivación, fuerza y energía para hacer algo; y por qué hacerlo.  </a:t>
            </a:r>
          </a:p>
          <a:p>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Usted</a:t>
            </a:r>
            <a:r>
              <a:rPr lang="es-MX" sz="800" kern="1200" baseline="0" dirty="0" smtClean="0">
                <a:solidFill>
                  <a:schemeClr val="tx1"/>
                </a:solidFill>
                <a:latin typeface="+mn-lt"/>
                <a:ea typeface="+mn-ea"/>
                <a:cs typeface="+mn-cs"/>
              </a:rPr>
              <a:t> puede estimular la discusión con las preguntas que escribió en el pizarrrón (punto 6 de Desarrollo de la actividad).</a:t>
            </a:r>
          </a:p>
          <a:p>
            <a:r>
              <a:rPr lang="es-MX" sz="800" kern="1200" dirty="0" smtClean="0">
                <a:solidFill>
                  <a:schemeClr val="tx1"/>
                </a:solidFill>
                <a:latin typeface="+mn-lt"/>
                <a:ea typeface="+mn-ea"/>
                <a:cs typeface="+mn-cs"/>
              </a:rPr>
              <a:t>Antes de</a:t>
            </a:r>
            <a:r>
              <a:rPr lang="es-MX" sz="800" kern="1200" baseline="0" dirty="0" smtClean="0">
                <a:solidFill>
                  <a:schemeClr val="tx1"/>
                </a:solidFill>
                <a:latin typeface="+mn-lt"/>
                <a:ea typeface="+mn-ea"/>
                <a:cs typeface="+mn-cs"/>
              </a:rPr>
              <a:t> comenzar a analizar las conclusiones de los equipos, pregunte si álguien descubrió en el listado, actividades que desconocía que tuvieran que hacerse.</a:t>
            </a:r>
            <a:endParaRPr lang="es-MX" sz="8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41</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Estimule</a:t>
            </a:r>
            <a:r>
              <a:rPr lang="es-MX" sz="900" kern="1200" baseline="0" dirty="0" smtClean="0">
                <a:solidFill>
                  <a:schemeClr val="tx1"/>
                </a:solidFill>
                <a:latin typeface="+mn-lt"/>
                <a:ea typeface="+mn-ea"/>
                <a:cs typeface="+mn-cs"/>
              </a:rPr>
              <a:t> algunas reflexiones en torno a la importancia de tener un plan de desarrollo laboral, de autogestionarlo y de evaluar los logros que se van alcanzando, para redireccionar los cursos en acción.</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baseline="0" dirty="0" smtClean="0">
                <a:solidFill>
                  <a:schemeClr val="tx1"/>
                </a:solidFill>
                <a:latin typeface="+mn-lt"/>
                <a:ea typeface="+mn-ea"/>
                <a:cs typeface="+mn-cs"/>
              </a:rPr>
              <a:t>Es importante dejar un espacio de tiempo para comentar diversas experiencias personales de planificación, a objeto de generar las condiciones para reflexionar la evidencia.</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42</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dirty="0" smtClean="0">
                <a:latin typeface="+mn-lt"/>
              </a:rPr>
              <a:t>Primero trabajaran individualmente y luego se dividirán en equipo sde ocho a diez participantes sentados</a:t>
            </a:r>
            <a:r>
              <a:rPr lang="es-MX" sz="900" baseline="0" dirty="0" smtClean="0">
                <a:latin typeface="+mn-lt"/>
              </a:rPr>
              <a:t> en círculo.</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45</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dirty="0" smtClean="0">
                <a:latin typeface="+mn-lt"/>
              </a:rPr>
              <a:t>Pídales ahora que en equipo identifiquen las instituciones u</a:t>
            </a:r>
            <a:r>
              <a:rPr lang="es-MX" sz="800" baseline="0" dirty="0" smtClean="0">
                <a:latin typeface="+mn-lt"/>
              </a:rPr>
              <a:t> organismo que ellos creen que puedan ser parte de la red laboral. Otórgue diez minutos para esta parte complementaria del ejercicio.</a:t>
            </a:r>
            <a:endParaRPr lang="es-MX" sz="8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46</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47</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Pida a un participante que lea en voz alta el documento denominado “La</a:t>
            </a:r>
            <a:r>
              <a:rPr lang="es-MX" sz="800" kern="1200" baseline="0" dirty="0" smtClean="0">
                <a:solidFill>
                  <a:schemeClr val="tx1"/>
                </a:solidFill>
                <a:latin typeface="+mn-lt"/>
                <a:ea typeface="+mn-ea"/>
                <a:cs typeface="+mn-cs"/>
              </a:rPr>
              <a:t> Red”.</a:t>
            </a:r>
          </a:p>
          <a:p>
            <a:r>
              <a:rPr lang="es-MX" sz="800" kern="1200" baseline="0" dirty="0" smtClean="0">
                <a:solidFill>
                  <a:schemeClr val="tx1"/>
                </a:solidFill>
                <a:latin typeface="+mn-lt"/>
                <a:ea typeface="+mn-ea"/>
                <a:cs typeface="+mn-cs"/>
              </a:rPr>
              <a:t>Estimule a que identifiquen cómo las personas que están en los círculos menores pueden ayudar en el proceso de búsqueda y obtención de trabajo.</a:t>
            </a:r>
          </a:p>
          <a:p>
            <a:endParaRPr lang="es-MX" sz="800" kern="1200" baseline="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Destaque que como seres sociales contamos con</a:t>
            </a:r>
            <a:r>
              <a:rPr lang="es-MX" sz="900" kern="1200" baseline="0" dirty="0" smtClean="0">
                <a:solidFill>
                  <a:schemeClr val="tx1"/>
                </a:solidFill>
                <a:latin typeface="+mn-lt"/>
                <a:ea typeface="+mn-ea"/>
                <a:cs typeface="+mn-cs"/>
              </a:rPr>
              <a:t> inmensos recursos que se asientan en las relaciones entre individuos, nuestras carencias o limitaciones se ven atenuadas en la medida que los vínculos personales e institucionales contribuyen con los objetivos de superación personal.</a:t>
            </a:r>
          </a:p>
          <a:p>
            <a:pPr>
              <a:buNone/>
            </a:pP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49</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Señale a las y los estudiantes que es muy importante preguntarse ¿qué quieren hacer? al responder</a:t>
            </a:r>
            <a:r>
              <a:rPr lang="es-MX" baseline="0" dirty="0" smtClean="0"/>
              <a:t> esta pregunta,</a:t>
            </a:r>
            <a:r>
              <a:rPr lang="es-MX" dirty="0" smtClean="0"/>
              <a:t> la efectividad</a:t>
            </a:r>
            <a:r>
              <a:rPr lang="es-MX" baseline="0" dirty="0" smtClean="0"/>
              <a:t> personal será el medio por el cual se podrá gestionar la obtención de oportunidades para que se puedan desenvolver de forma autónoma, con iniciativa ya sea para emprender un negocio propio o en la busqueda de nichos de mercado que ofrecen áreas de oportunidad.</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Para ello, los participantes se autoevaluarán determinando a qué tipología corresponden. Luego, en grupo, se discutirá como perciben esa información y los aportes y dificultades que los diversos estilos generan en la </a:t>
            </a:r>
            <a:r>
              <a:rPr lang="es-ES_tradnl" sz="800" kern="1200" dirty="0" smtClean="0">
                <a:solidFill>
                  <a:schemeClr val="tx1"/>
                </a:solidFill>
                <a:latin typeface="+mn-lt"/>
                <a:ea typeface="+mn-ea"/>
                <a:cs typeface="+mn-cs"/>
              </a:rPr>
              <a:t>EFECTIVIDAD PERSONAL</a:t>
            </a:r>
            <a:r>
              <a:rPr lang="es-MX" sz="800" kern="1200" dirty="0" smtClean="0">
                <a:solidFill>
                  <a:schemeClr val="tx1"/>
                </a:solidFill>
                <a:latin typeface="+mn-lt"/>
                <a:ea typeface="+mn-ea"/>
                <a:cs typeface="+mn-cs"/>
              </a:rPr>
              <a:t> o toma de decisiones.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55</a:t>
            </a:fld>
            <a:endParaRPr lang="es-MX"/>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b="0" dirty="0" smtClean="0">
                <a:latin typeface="+mn-lt"/>
              </a:rPr>
              <a:t>Proponga</a:t>
            </a:r>
            <a:r>
              <a:rPr lang="es-MX" sz="900" b="0" baseline="0" dirty="0" smtClean="0">
                <a:latin typeface="+mn-lt"/>
              </a:rPr>
              <a:t> que algún participante, que tenga una experiencia real de viaje a un sitio desconocido, la relate. Seguramente más de alguno ha viajado con su familia, dentro de México.</a:t>
            </a:r>
          </a:p>
          <a:p>
            <a:r>
              <a:rPr lang="es-MX" sz="900" b="0" baseline="0" dirty="0" smtClean="0">
                <a:latin typeface="+mn-lt"/>
              </a:rPr>
              <a:t>Estimule que pongan énfasis en las competencias personales que ayudan al desenvolvimiento de una persona en un escenario desafiante y desconocido.</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Para</a:t>
            </a:r>
            <a:r>
              <a:rPr lang="es-MX" sz="900" kern="1200" baseline="0" dirty="0" smtClean="0">
                <a:solidFill>
                  <a:schemeClr val="tx1"/>
                </a:solidFill>
                <a:latin typeface="+mn-lt"/>
                <a:ea typeface="+mn-ea"/>
                <a:cs typeface="+mn-cs"/>
              </a:rPr>
              <a:t> concluir haga un vínculo entre la fantasía del viaje imaginario y los desafíios reales de la vida laboral, que requieren competencias específicas de autonomía para obtener logros.</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59</a:t>
            </a:fld>
            <a:endParaRPr lang="es-MX"/>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buNone/>
            </a:pPr>
            <a:r>
              <a:rPr lang="es-MX" sz="800" kern="1200" dirty="0" smtClean="0">
                <a:solidFill>
                  <a:schemeClr val="tx1"/>
                </a:solidFill>
                <a:latin typeface="+mn-lt"/>
                <a:ea typeface="+mn-ea"/>
                <a:cs typeface="+mn-cs"/>
              </a:rPr>
              <a:t>Hoy por hoy las mujeres saben mucho de fútbol, pero si el grupo es sólo de mujeres, ofrezca la opción de elegir otros deportes. Voleibol, por ejemplo.</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Coménteles a los estudiantes que </a:t>
            </a:r>
            <a:r>
              <a:rPr lang="es-ES_tradnl" dirty="0" smtClean="0"/>
              <a:t>la efectividad personal es el hábito de la responsabilidad y esto es determinante en cada persona para comprender sus realizaciones y frustraciones, sus retos y sus respuestas, sus ambiciones y sus logros. </a:t>
            </a:r>
            <a:endParaRPr lang="es-MX" dirty="0"/>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63</a:t>
            </a:fld>
            <a:endParaRPr lang="es-MX"/>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En plenaria,</a:t>
            </a:r>
            <a:r>
              <a:rPr lang="es-MX" sz="800" kern="1200" baseline="0" dirty="0" smtClean="0">
                <a:solidFill>
                  <a:schemeClr val="tx1"/>
                </a:solidFill>
                <a:latin typeface="+mn-lt"/>
                <a:ea typeface="+mn-ea"/>
                <a:cs typeface="+mn-cs"/>
              </a:rPr>
              <a:t> cada equipo debe de exponer sus decisiones y fundamentar las razones que tuvo para seleccionar a cada jugador y cada puesto técnico según corresponda.</a:t>
            </a:r>
          </a:p>
          <a:p>
            <a:r>
              <a:rPr lang="es-MX" sz="800" kern="1200" baseline="0" dirty="0" smtClean="0">
                <a:solidFill>
                  <a:schemeClr val="tx1"/>
                </a:solidFill>
                <a:latin typeface="+mn-lt"/>
                <a:ea typeface="+mn-ea"/>
                <a:cs typeface="+mn-cs"/>
              </a:rPr>
              <a:t>En conjunto analicen las dificultades que tuvieron para expresar buenos argumentos y para escuchar los de sus compañeros de equipo.</a:t>
            </a:r>
          </a:p>
          <a:p>
            <a:r>
              <a:rPr lang="es-MX" sz="800" kern="1200" baseline="0" dirty="0" smtClean="0">
                <a:solidFill>
                  <a:schemeClr val="tx1"/>
                </a:solidFill>
                <a:latin typeface="+mn-lt"/>
                <a:ea typeface="+mn-ea"/>
                <a:cs typeface="+mn-cs"/>
              </a:rPr>
              <a:t>Si queda tiempo, formen entre todos el equipo óptimo con los argumentos de mayor consenso.</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64</a:t>
            </a:fld>
            <a:endParaRPr lang="es-MX"/>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Destaque</a:t>
            </a:r>
            <a:r>
              <a:rPr lang="es-MX" sz="800" kern="1200" baseline="0" dirty="0" smtClean="0">
                <a:solidFill>
                  <a:schemeClr val="tx1"/>
                </a:solidFill>
                <a:latin typeface="+mn-lt"/>
                <a:ea typeface="+mn-ea"/>
                <a:cs typeface="+mn-cs"/>
              </a:rPr>
              <a:t> el aporte de la discusión y el análisis grupal en la toma de decisiones.</a:t>
            </a:r>
          </a:p>
          <a:p>
            <a:r>
              <a:rPr lang="es-MX" sz="800" kern="1200" baseline="0" dirty="0" smtClean="0">
                <a:solidFill>
                  <a:schemeClr val="tx1"/>
                </a:solidFill>
                <a:latin typeface="+mn-lt"/>
                <a:ea typeface="+mn-ea"/>
                <a:cs typeface="+mn-cs"/>
              </a:rPr>
              <a:t>Analice con los participantes de qué manera la validez de los argumentos contribuyeron a acercar posiciones y a lograr consenso en las decisiones que tomaron.</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65</a:t>
            </a:fld>
            <a:endParaRPr lang="es-MX"/>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66</a:t>
            </a:fld>
            <a:endParaRPr lang="es-MX"/>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67</a:t>
            </a:fld>
            <a:endParaRPr lang="es-MX"/>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Para los arquitectos</a:t>
            </a:r>
            <a:r>
              <a:rPr lang="es-MX" sz="800" kern="1200" baseline="0" dirty="0" smtClean="0">
                <a:solidFill>
                  <a:schemeClr val="tx1"/>
                </a:solidFill>
                <a:latin typeface="+mn-lt"/>
                <a:ea typeface="+mn-ea"/>
                <a:cs typeface="+mn-cs"/>
              </a:rPr>
              <a:t> no será transparente el rol de los clientes, hasta el momento de la puesta en común. Por esta razón, no dé todas las instrucciones al grupo completo y espérese para ver como reaccionan.</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71</a:t>
            </a:fld>
            <a:endParaRPr lang="es-MX"/>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Comente</a:t>
            </a:r>
            <a:r>
              <a:rPr lang="es-MX" sz="800" kern="1200" baseline="0" dirty="0" smtClean="0">
                <a:solidFill>
                  <a:schemeClr val="tx1"/>
                </a:solidFill>
                <a:latin typeface="+mn-lt"/>
                <a:ea typeface="+mn-ea"/>
                <a:cs typeface="+mn-cs"/>
              </a:rPr>
              <a:t> cuál era la misión de los clientes aparte de encomendar el trabajo de diseño.</a:t>
            </a:r>
          </a:p>
          <a:p>
            <a:r>
              <a:rPr lang="es-MX" sz="800" kern="1200" baseline="0" dirty="0" smtClean="0">
                <a:solidFill>
                  <a:schemeClr val="tx1"/>
                </a:solidFill>
                <a:latin typeface="+mn-lt"/>
                <a:ea typeface="+mn-ea"/>
                <a:cs typeface="+mn-cs"/>
              </a:rPr>
              <a:t>Permita que un particpante dé lectura a la lámina de la ”familia exigente”.</a:t>
            </a:r>
          </a:p>
          <a:p>
            <a:r>
              <a:rPr lang="es-MX" sz="800" kern="1200" baseline="0" dirty="0" smtClean="0">
                <a:solidFill>
                  <a:schemeClr val="tx1"/>
                </a:solidFill>
                <a:latin typeface="+mn-lt"/>
                <a:ea typeface="+mn-ea"/>
                <a:cs typeface="+mn-cs"/>
              </a:rPr>
              <a:t>Centre el debate en cómo se sintieron ejecutando tareas que requieren planificación y que, luego, sufren cambios.</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72</a:t>
            </a:fld>
            <a:endParaRPr lang="es-MX"/>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Refuerce</a:t>
            </a:r>
            <a:r>
              <a:rPr lang="es-MX" sz="800" kern="1200" baseline="0" dirty="0" smtClean="0">
                <a:solidFill>
                  <a:schemeClr val="tx1"/>
                </a:solidFill>
                <a:latin typeface="+mn-lt"/>
                <a:ea typeface="+mn-ea"/>
                <a:cs typeface="+mn-cs"/>
              </a:rPr>
              <a:t> el valor de desarrollar competencias de persistencia para vencer obstáculos, de resistencia a la frustración, confianza en uno mismo cuando ha hecho una tarea con responsabilidad y seguridad en las propias capacidades.</a:t>
            </a:r>
          </a:p>
          <a:p>
            <a:r>
              <a:rPr lang="es-MX" sz="800" kern="1200" baseline="0" dirty="0" smtClean="0">
                <a:solidFill>
                  <a:schemeClr val="tx1"/>
                </a:solidFill>
                <a:latin typeface="+mn-lt"/>
                <a:ea typeface="+mn-ea"/>
                <a:cs typeface="+mn-cs"/>
              </a:rPr>
              <a:t>Haga reflexionar al grupo sobre lo que sucedió en el ejercicio, haciendo el señalamiento de que estos cambios suceden en el mundo laboral de manera constante; no obstante, es importante tener una buena planeación y gestión de proyectos a pesar de los cambios repentinos que se puedan presentar como lo pudieron constatar en el ejercicio realizado.</a:t>
            </a:r>
            <a:endParaRPr lang="es-MX" sz="8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73</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ES_tradnl" sz="800" kern="1200" dirty="0" smtClean="0">
                <a:solidFill>
                  <a:schemeClr val="tx1"/>
                </a:solidFill>
                <a:latin typeface="+mn-lt"/>
                <a:ea typeface="+mn-ea"/>
                <a:cs typeface="+mn-cs"/>
              </a:rPr>
              <a:t>Incentive a los participantes a desarrollar un “plan de acción” para mejorar aquellos aspectos que aparecen más débiles, a los ojos de ellos mismos y de sus compañeros.</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19/09/2011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19/09/2011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19/09/2011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19/09/2011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19/09/2011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ph type="ctrTitle"/>
          </p:nvPr>
        </p:nvSpPr>
        <p:spPr>
          <a:xfrm>
            <a:off x="685800" y="2204864"/>
            <a:ext cx="7772400" cy="1470025"/>
          </a:xfrm>
        </p:spPr>
        <p:txBody>
          <a:bodyPr>
            <a:noAutofit/>
          </a:bodyPr>
          <a:lstStyle/>
          <a:p>
            <a:r>
              <a:rPr lang="es-MX" sz="8800"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8800" dirty="0">
              <a:solidFill>
                <a:schemeClr val="tx1">
                  <a:lumMod val="85000"/>
                  <a:lumOff val="15000"/>
                </a:schemeClr>
              </a:solidFill>
              <a:effectLst>
                <a:outerShdw blurRad="38100" dist="63500" dir="1200000" algn="tl">
                  <a:srgbClr val="D8670A">
                    <a:alpha val="42745"/>
                  </a:srgbClr>
                </a:outerShdw>
              </a:effectLst>
            </a:endParaRPr>
          </a:p>
        </p:txBody>
      </p:sp>
      <p:sp>
        <p:nvSpPr>
          <p:cNvPr id="7" name="2 Subtítulo"/>
          <p:cNvSpPr>
            <a:spLocks noGrp="1"/>
          </p:cNvSpPr>
          <p:nvPr>
            <p:ph type="subTitle" idx="1"/>
          </p:nvPr>
        </p:nvSpPr>
        <p:spPr>
          <a:xfrm>
            <a:off x="1371600" y="4628728"/>
            <a:ext cx="6400800" cy="1752600"/>
          </a:xfrm>
        </p:spPr>
        <p:txBody>
          <a:bodyPr anchor="ctr">
            <a:normAutofit/>
          </a:bodyPr>
          <a:lstStyle/>
          <a:p>
            <a:r>
              <a:rPr lang="es-MX" sz="4800" dirty="0" smtClean="0">
                <a:effectLst>
                  <a:outerShdw blurRad="38100" dist="38100" dir="2700000" algn="tl">
                    <a:schemeClr val="accent6">
                      <a:lumMod val="75000"/>
                      <a:alpha val="43000"/>
                    </a:schemeClr>
                  </a:outerShdw>
                </a:effectLst>
              </a:rPr>
              <a:t>Efectividad personal</a:t>
            </a:r>
            <a:endParaRPr lang="es-MX" sz="4800"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¿Quién </a:t>
            </a:r>
            <a:r>
              <a:rPr lang="es-MX" sz="3200" smtClean="0"/>
              <a:t>soy yo?</a:t>
            </a:r>
            <a:endParaRPr lang="es-MX" sz="3200" dirty="0"/>
          </a:p>
        </p:txBody>
      </p:sp>
      <p:sp>
        <p:nvSpPr>
          <p:cNvPr id="3" name="2 Marcador de contenido"/>
          <p:cNvSpPr>
            <a:spLocks noGrp="1"/>
          </p:cNvSpPr>
          <p:nvPr>
            <p:ph idx="1"/>
          </p:nvPr>
        </p:nvSpPr>
        <p:spPr/>
        <p:txBody>
          <a:bodyPr>
            <a:normAutofit lnSpcReduction="10000"/>
          </a:bodyPr>
          <a:lstStyle/>
          <a:p>
            <a:r>
              <a:rPr lang="es-MX" b="1" dirty="0" smtClean="0"/>
              <a:t>Descripción de la actividad</a:t>
            </a:r>
            <a:r>
              <a:rPr lang="es-MX" dirty="0" smtClean="0"/>
              <a:t>.</a:t>
            </a:r>
          </a:p>
          <a:p>
            <a:pPr lvl="1"/>
            <a:r>
              <a:rPr lang="es-ES_tradnl" dirty="0" smtClean="0"/>
              <a:t>El sentido de esta actividad consiste en que los participantes puedan describir su perfil personal a través de sus características físicas, intelectuales y emocionales, reconociendo aquellas que representan fortalezas y las que constituyen aspectos a mejorar. </a:t>
            </a:r>
          </a:p>
          <a:p>
            <a:pPr lvl="1">
              <a:buNone/>
            </a:pPr>
            <a:endParaRPr lang="es-ES_tradnl"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2600"/>
                            </p:stCondLst>
                            <p:childTnLst>
                              <p:par>
                                <p:cTn id="15" presetID="41" presetClass="entr" presetSubtype="0" fill="hold" nodeType="afterEffect">
                                  <p:stCondLst>
                                    <p:cond delay="0"/>
                                  </p:stCondLst>
                                  <p:iterate type="lt">
                                    <p:tmPct val="10000"/>
                                  </p:iterate>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9"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¿Quién </a:t>
            </a:r>
            <a:r>
              <a:rPr lang="es-MX" sz="3200" smtClean="0"/>
              <a:t>soy yo?</a:t>
            </a:r>
            <a:endParaRPr lang="es-MX" sz="3200" dirty="0"/>
          </a:p>
        </p:txBody>
      </p:sp>
      <p:sp>
        <p:nvSpPr>
          <p:cNvPr id="3" name="2 Marcador de contenido"/>
          <p:cNvSpPr>
            <a:spLocks noGrp="1"/>
          </p:cNvSpPr>
          <p:nvPr>
            <p:ph idx="1"/>
          </p:nvPr>
        </p:nvSpPr>
        <p:spPr>
          <a:xfrm>
            <a:off x="467544" y="1196752"/>
            <a:ext cx="8229600" cy="5030019"/>
          </a:xfrm>
        </p:spPr>
        <p:txBody>
          <a:bodyPr>
            <a:normAutofit fontScale="85000" lnSpcReduction="10000"/>
          </a:bodyPr>
          <a:lstStyle/>
          <a:p>
            <a:r>
              <a:rPr lang="es-MX" sz="4400" b="1" dirty="0" smtClean="0"/>
              <a:t>Desarrollo de la actividad</a:t>
            </a:r>
            <a:r>
              <a:rPr lang="es-MX" sz="4400" dirty="0" smtClean="0"/>
              <a:t>.</a:t>
            </a:r>
          </a:p>
          <a:p>
            <a:pPr lvl="1"/>
            <a:r>
              <a:rPr lang="es-ES_tradnl" dirty="0" smtClean="0"/>
              <a:t>Para construir este perfil personal los participantes trabajarán individualmente, reflexionando acerca de cómo se ven en cuanto a sus características personales. Luego compararán este perfil con la retroalimentación que recibirán de otros miembros del grupo; y, finalmente, elaborarán un resumen de su propio perfil integrando sus apreciaciones y las que le hayan dado sus compañeros.</a:t>
            </a:r>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100"/>
                            </p:stCondLst>
                            <p:childTnLst>
                              <p:par>
                                <p:cTn id="17" presetID="47"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¿Quién </a:t>
            </a:r>
            <a:r>
              <a:rPr lang="es-MX" sz="3200" smtClean="0"/>
              <a:t>soy yo?</a:t>
            </a:r>
            <a:endParaRPr lang="es-MX" sz="3200" dirty="0"/>
          </a:p>
        </p:txBody>
      </p:sp>
      <p:sp>
        <p:nvSpPr>
          <p:cNvPr id="3" name="2 Marcador de contenido"/>
          <p:cNvSpPr>
            <a:spLocks noGrp="1"/>
          </p:cNvSpPr>
          <p:nvPr>
            <p:ph idx="1"/>
          </p:nvPr>
        </p:nvSpPr>
        <p:spPr>
          <a:xfrm>
            <a:off x="467544" y="1196752"/>
            <a:ext cx="8229600" cy="5030019"/>
          </a:xfrm>
        </p:spPr>
        <p:txBody>
          <a:bodyPr>
            <a:normAutofit/>
          </a:bodyPr>
          <a:lstStyle/>
          <a:p>
            <a:r>
              <a:rPr lang="es-MX" sz="4400" b="1" dirty="0" smtClean="0"/>
              <a:t>Desarrollo de la actividad</a:t>
            </a:r>
            <a:r>
              <a:rPr lang="es-MX" sz="4400" dirty="0" smtClean="0"/>
              <a:t>.</a:t>
            </a:r>
          </a:p>
          <a:p>
            <a:pPr lvl="1"/>
            <a:r>
              <a:rPr lang="es-ES_tradnl" dirty="0" smtClean="0"/>
              <a:t>Es importante destacar que el participante tenga una visión realista de sí mismo, ya que esto le permitirá enfrentar mejor los desafíos de la vida y sus posibilidades de realización personal, puesto que todos tenemos fortalezas que debemos potenciar y debilidades que podemos superar.</a:t>
            </a:r>
            <a:endParaRPr lang="es-MX"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100"/>
                            </p:stCondLst>
                            <p:childTnLst>
                              <p:par>
                                <p:cTn id="17" presetID="47"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¿Quién </a:t>
            </a:r>
            <a:r>
              <a:rPr lang="es-MX" smtClean="0"/>
              <a:t>soy yo?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¿Quién </a:t>
            </a:r>
            <a:r>
              <a:rPr lang="es-MX" smtClean="0"/>
              <a:t>soy yo?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UBICATEX</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EFECTIVIDAD PERSONAL</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AUTOCONOCIMIENTO Y GESTIÓN DE SÍ MISMO.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1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UBICATEX</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a:t>
            </a:r>
            <a:r>
              <a:rPr lang="es-ES_tradnl" dirty="0" smtClean="0"/>
              <a:t>busca que los participantes comparen, a partir de una situación dada, cuáles deberían ser las maneras de expresarse y de presentarse de acuerdo a distintos contextos laborales.</a:t>
            </a:r>
            <a:r>
              <a:rPr lang="es-MX" dirty="0" smtClean="0"/>
              <a:t> Para ello, los aprendizajes esperados son:</a:t>
            </a:r>
          </a:p>
          <a:p>
            <a:pPr algn="just"/>
            <a:endParaRPr lang="es-MX" dirty="0" smtClean="0"/>
          </a:p>
          <a:p>
            <a:pPr lvl="1"/>
            <a:r>
              <a:rPr lang="es-MX" sz="2900" b="1" u="sng" dirty="0" smtClean="0"/>
              <a:t>Conocimiento</a:t>
            </a:r>
            <a:r>
              <a:rPr lang="es-MX" sz="2900" b="1" dirty="0" smtClean="0"/>
              <a:t>:</a:t>
            </a:r>
            <a:r>
              <a:rPr lang="es-MX" sz="2900" dirty="0" smtClean="0"/>
              <a:t> </a:t>
            </a:r>
            <a:r>
              <a:rPr lang="es-ES_tradnl" sz="2900" dirty="0" smtClean="0"/>
              <a:t>Distinguir los comportamientos más apropiados de acuerdo a los diferentes contextos sociales </a:t>
            </a:r>
            <a:r>
              <a:rPr lang="es-MX" sz="2900" dirty="0" smtClean="0"/>
              <a:t>.</a:t>
            </a:r>
          </a:p>
          <a:p>
            <a:pPr lvl="1"/>
            <a:endParaRPr lang="es-MX" sz="2900" b="1" u="sng" dirty="0" smtClean="0"/>
          </a:p>
          <a:p>
            <a:pPr lvl="1"/>
            <a:r>
              <a:rPr lang="es-MX" sz="2900" b="1" u="sng" dirty="0" smtClean="0"/>
              <a:t>Habilidad: </a:t>
            </a:r>
            <a:r>
              <a:rPr lang="es-ES_tradnl" sz="2900" dirty="0" smtClean="0"/>
              <a:t>Adaptar el lenguaje, presentación personal y niveles de formalidad-informalidad, según distintos ambientes y circunstancias.	 </a:t>
            </a:r>
          </a:p>
          <a:p>
            <a:pPr lvl="1">
              <a:buNone/>
            </a:pPr>
            <a:endParaRPr lang="es-ES_tradnl" sz="2900" dirty="0" smtClean="0"/>
          </a:p>
          <a:p>
            <a:pPr lvl="1"/>
            <a:r>
              <a:rPr lang="es-MX" sz="2900" b="1" u="sng" dirty="0" smtClean="0"/>
              <a:t>Actitud</a:t>
            </a:r>
            <a:r>
              <a:rPr lang="es-MX" sz="2900" b="1" dirty="0" smtClean="0"/>
              <a:t>:</a:t>
            </a:r>
            <a:r>
              <a:rPr lang="es-MX" sz="2900" dirty="0" smtClean="0"/>
              <a:t> </a:t>
            </a:r>
            <a:r>
              <a:rPr lang="es-ES_tradnl" sz="2900" dirty="0" smtClean="0"/>
              <a:t>Dar importancia a cómo las distintas formas de presentarse y expresarse, producen diferentes efectos en las relaciones interpersonales.</a:t>
            </a:r>
            <a:endParaRPr lang="es-MX" sz="2900"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37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7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77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anim calcmode="lin" valueType="num">
                                      <p:cBhvr>
                                        <p:cTn id="32"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UBICATEX</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pPr lvl="1"/>
            <a:r>
              <a:rPr lang="es-MX" dirty="0" smtClean="0"/>
              <a:t>Esta actividad busca que los participantes comparen, a partir de una situación dada, cuáles deberían ser las maneras de expresarse y de presentarse de acuerdo a distintos contextos laborales.</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7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UBICATEX</a:t>
            </a:r>
            <a:endParaRPr lang="es-MX" sz="3200" dirty="0"/>
          </a:p>
        </p:txBody>
      </p:sp>
      <p:sp>
        <p:nvSpPr>
          <p:cNvPr id="3" name="2 Marcador de contenido"/>
          <p:cNvSpPr>
            <a:spLocks noGrp="1"/>
          </p:cNvSpPr>
          <p:nvPr>
            <p:ph idx="1"/>
          </p:nvPr>
        </p:nvSpPr>
        <p:spPr>
          <a:xfrm>
            <a:off x="467544" y="1124744"/>
            <a:ext cx="8229600" cy="5102027"/>
          </a:xfrm>
        </p:spPr>
        <p:txBody>
          <a:bodyPr>
            <a:normAutofit fontScale="32500" lnSpcReduction="20000"/>
          </a:bodyPr>
          <a:lstStyle/>
          <a:p>
            <a:r>
              <a:rPr lang="es-MX" sz="8000" b="1" dirty="0" smtClean="0"/>
              <a:t>Desarrollo de la actividad</a:t>
            </a:r>
            <a:r>
              <a:rPr lang="es-MX" sz="8000" dirty="0" smtClean="0"/>
              <a:t>.</a:t>
            </a:r>
          </a:p>
          <a:p>
            <a:pPr lvl="1"/>
            <a:endParaRPr lang="es-MX" dirty="0" smtClean="0"/>
          </a:p>
          <a:p>
            <a:pPr lvl="1"/>
            <a:r>
              <a:rPr lang="es-MX" sz="7200" dirty="0" smtClean="0"/>
              <a:t>En el proceso de </a:t>
            </a:r>
            <a:r>
              <a:rPr lang="es-ES_tradnl" sz="7200" dirty="0" smtClean="0"/>
              <a:t>efectividad personal</a:t>
            </a:r>
            <a:r>
              <a:rPr lang="es-MX" sz="7200" dirty="0" smtClean="0"/>
              <a:t>, es importante que los participantes sepan ”ubicarse” de acuerdo al contexto laboral en el que se desempeñen, por ejemplo en el trabajo no es lo mismo ser cajero de un banco que reparar autos en un taller mecánico.</a:t>
            </a:r>
          </a:p>
          <a:p>
            <a:pPr lvl="1"/>
            <a:r>
              <a:rPr lang="es-MX" sz="7200" dirty="0" smtClean="0"/>
              <a:t>Es importante conocer los distintos escenarios laborales en donde interactúan diferentes personajes relacionados en una misma organización.</a:t>
            </a:r>
          </a:p>
          <a:p>
            <a:pPr lvl="1">
              <a:buNone/>
            </a:pPr>
            <a:endParaRPr lang="es-MX" sz="7200" dirty="0" smtClean="0"/>
          </a:p>
          <a:p>
            <a:pPr>
              <a:buNone/>
            </a:pP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7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3700"/>
                            </p:stCondLst>
                            <p:childTnLst>
                              <p:par>
                                <p:cTn id="22" presetID="2" presetClass="entr" presetSubtype="4" fill="hold"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UBICATEX</a:t>
            </a:r>
            <a:endParaRPr lang="es-MX" sz="3200" dirty="0"/>
          </a:p>
        </p:txBody>
      </p:sp>
      <p:sp>
        <p:nvSpPr>
          <p:cNvPr id="3" name="2 Marcador de contenido"/>
          <p:cNvSpPr>
            <a:spLocks noGrp="1"/>
          </p:cNvSpPr>
          <p:nvPr>
            <p:ph idx="1"/>
          </p:nvPr>
        </p:nvSpPr>
        <p:spPr>
          <a:xfrm>
            <a:off x="467544" y="1124744"/>
            <a:ext cx="8229600" cy="5102027"/>
          </a:xfrm>
        </p:spPr>
        <p:txBody>
          <a:bodyPr>
            <a:normAutofit/>
          </a:bodyPr>
          <a:lstStyle/>
          <a:p>
            <a:r>
              <a:rPr lang="es-MX" sz="1800" b="1" dirty="0" smtClean="0"/>
              <a:t>Desarrollo de la actividad</a:t>
            </a:r>
            <a:r>
              <a:rPr lang="es-MX" sz="1800" dirty="0" smtClean="0"/>
              <a:t>.</a:t>
            </a:r>
          </a:p>
          <a:p>
            <a:pPr lvl="1"/>
            <a:r>
              <a:rPr lang="es-MX" sz="1600" dirty="0" smtClean="0"/>
              <a:t>La observación es la forma básica en que obtenemos información de todo lo que nos rodea. Sin embargo, para que la observación sea útil y contribuya en el proceso de identificación de roles, necesitamos registrar el resultado de nuestras observaciones.</a:t>
            </a:r>
          </a:p>
          <a:p>
            <a:pPr lvl="1"/>
            <a:r>
              <a:rPr lang="es-MX" sz="1600" dirty="0" smtClean="0"/>
              <a:t>Veamos un ejemplo de formato simple de observaciones.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graphicFrame>
        <p:nvGraphicFramePr>
          <p:cNvPr id="5" name="4 Tabla"/>
          <p:cNvGraphicFramePr>
            <a:graphicFrameLocks noGrp="1"/>
          </p:cNvGraphicFramePr>
          <p:nvPr/>
        </p:nvGraphicFramePr>
        <p:xfrm>
          <a:off x="990600" y="3235960"/>
          <a:ext cx="7488832" cy="3022600"/>
        </p:xfrm>
        <a:graphic>
          <a:graphicData uri="http://schemas.openxmlformats.org/drawingml/2006/table">
            <a:tbl>
              <a:tblPr/>
              <a:tblGrid>
                <a:gridCol w="3684984"/>
                <a:gridCol w="3803848"/>
              </a:tblGrid>
              <a:tr h="431800">
                <a:tc>
                  <a:txBody>
                    <a:bodyPr/>
                    <a:lstStyle/>
                    <a:p>
                      <a:pPr marL="88900" indent="-6350"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0480" indent="450215" algn="ctr">
                        <a:spcBef>
                          <a:spcPts val="600"/>
                        </a:spcBef>
                        <a:spcAft>
                          <a:spcPts val="600"/>
                        </a:spcAft>
                      </a:pPr>
                      <a:r>
                        <a:rPr lang="es-MX" sz="1400" b="0" dirty="0" smtClean="0">
                          <a:solidFill>
                            <a:schemeClr val="bg1"/>
                          </a:solidFill>
                          <a:latin typeface="Trebuchet MS"/>
                          <a:ea typeface="Calibri"/>
                          <a:cs typeface="Times New Roman"/>
                        </a:rPr>
                        <a:t>Comentarios</a:t>
                      </a:r>
                      <a:endParaRPr lang="es-MX" sz="1400" b="0" dirty="0">
                        <a:solidFill>
                          <a:schemeClr val="bg1"/>
                        </a:solidFill>
                        <a:latin typeface="Trebuchet MS"/>
                        <a:ea typeface="Calibri"/>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50000"/>
                      </a:schemeClr>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¿Cada personaje</a:t>
                      </a:r>
                      <a:r>
                        <a:rPr lang="es-MX" sz="1400" b="0" baseline="0" dirty="0" smtClean="0">
                          <a:solidFill>
                            <a:srgbClr val="261C09"/>
                          </a:solidFill>
                          <a:latin typeface="Trebuchet MS"/>
                          <a:ea typeface="Calibri"/>
                          <a:cs typeface="Times New Roman"/>
                        </a:rPr>
                        <a:t> se presenta a trabajar con la ropa adecuada?</a:t>
                      </a:r>
                      <a:r>
                        <a:rPr lang="es-MX" sz="1400" b="0" dirty="0" smtClean="0">
                          <a:solidFill>
                            <a:srgbClr val="261C09"/>
                          </a:solidFill>
                          <a:latin typeface="Trebuchet MS"/>
                          <a:ea typeface="Calibri"/>
                          <a:cs typeface="Times New Roman"/>
                        </a:rPr>
                        <a:t>:</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¿La</a:t>
                      </a:r>
                      <a:r>
                        <a:rPr lang="es-MX" sz="1400" b="0" baseline="0" dirty="0" smtClean="0">
                          <a:solidFill>
                            <a:srgbClr val="261C09"/>
                          </a:solidFill>
                          <a:latin typeface="Trebuchet MS"/>
                          <a:ea typeface="Calibri"/>
                          <a:cs typeface="Times New Roman"/>
                        </a:rPr>
                        <a:t> relación entres ubalterno y jefe se desarrolla adecuadamente?</a:t>
                      </a:r>
                      <a:r>
                        <a:rPr lang="es-MX" sz="1400" b="0" dirty="0" smtClean="0">
                          <a:solidFill>
                            <a:srgbClr val="261C09"/>
                          </a:solidFill>
                          <a:latin typeface="Trebuchet MS"/>
                          <a:ea typeface="Calibri"/>
                          <a:cs typeface="Times New Roman"/>
                        </a:rPr>
                        <a:t>:</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¿Hay</a:t>
                      </a:r>
                      <a:r>
                        <a:rPr lang="es-MX" sz="1400" b="0" baseline="0" dirty="0" smtClean="0">
                          <a:solidFill>
                            <a:srgbClr val="261C09"/>
                          </a:solidFill>
                          <a:latin typeface="Trebuchet MS"/>
                          <a:ea typeface="Calibri"/>
                          <a:cs typeface="Times New Roman"/>
                        </a:rPr>
                        <a:t> </a:t>
                      </a:r>
                      <a:r>
                        <a:rPr lang="es-MX" sz="1400" b="0" kern="1200" baseline="0" dirty="0" smtClean="0">
                          <a:solidFill>
                            <a:srgbClr val="261C09"/>
                          </a:solidFill>
                          <a:latin typeface="Trebuchet MS"/>
                          <a:ea typeface="Calibri"/>
                          <a:cs typeface="Times New Roman"/>
                        </a:rPr>
                        <a:t>diferencia</a:t>
                      </a:r>
                      <a:r>
                        <a:rPr lang="es-MX" sz="1400" b="0" baseline="0" dirty="0" smtClean="0">
                          <a:solidFill>
                            <a:srgbClr val="261C09"/>
                          </a:solidFill>
                          <a:latin typeface="Trebuchet MS"/>
                          <a:ea typeface="Calibri"/>
                          <a:cs typeface="Times New Roman"/>
                        </a:rPr>
                        <a:t> entre el lenguaje del jefe al subalterno y de éste último al jefe?:</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¿la</a:t>
                      </a:r>
                      <a:r>
                        <a:rPr lang="es-MX" sz="1400" b="0" baseline="0" dirty="0" smtClean="0">
                          <a:solidFill>
                            <a:srgbClr val="261C09"/>
                          </a:solidFill>
                          <a:latin typeface="Trebuchet MS"/>
                          <a:ea typeface="Calibri"/>
                          <a:cs typeface="Times New Roman"/>
                        </a:rPr>
                        <a:t> actitud del jefe hacia los subalternos es adecuada?:</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BE7D"/>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¿La relación entre los compañeros de trabajo es </a:t>
                      </a:r>
                      <a:r>
                        <a:rPr lang="es-MX" sz="1400" b="0" kern="1200" dirty="0" smtClean="0">
                          <a:solidFill>
                            <a:srgbClr val="261C09"/>
                          </a:solidFill>
                          <a:latin typeface="Trebuchet MS"/>
                          <a:ea typeface="Calibri"/>
                          <a:cs typeface="Times New Roman"/>
                        </a:rPr>
                        <a:t>adecuada</a:t>
                      </a:r>
                      <a:r>
                        <a:rPr lang="es-MX" sz="1400" b="0" dirty="0" smtClean="0">
                          <a:solidFill>
                            <a:srgbClr val="261C09"/>
                          </a:solidFill>
                          <a:latin typeface="Trebuchet MS"/>
                          <a:ea typeface="Calibri"/>
                          <a:cs typeface="Times New Roman"/>
                        </a:rPr>
                        <a:t>?:</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r h="431800">
                <a:tc>
                  <a:txBody>
                    <a:bodyPr/>
                    <a:lstStyle/>
                    <a:p>
                      <a:pPr marL="88900" indent="-6350" algn="l">
                        <a:spcBef>
                          <a:spcPts val="600"/>
                        </a:spcBef>
                        <a:spcAft>
                          <a:spcPts val="600"/>
                        </a:spcAft>
                      </a:pPr>
                      <a:r>
                        <a:rPr lang="es-MX" sz="1400" b="0" dirty="0" smtClean="0">
                          <a:solidFill>
                            <a:srgbClr val="261C09"/>
                          </a:solidFill>
                          <a:latin typeface="Trebuchet MS"/>
                          <a:ea typeface="Calibri"/>
                          <a:cs typeface="Times New Roman"/>
                        </a:rPr>
                        <a:t>…</a:t>
                      </a: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c>
                  <a:txBody>
                    <a:bodyPr/>
                    <a:lstStyle/>
                    <a:p>
                      <a:pPr marL="30480" indent="450215" algn="l">
                        <a:spcBef>
                          <a:spcPts val="600"/>
                        </a:spcBef>
                        <a:spcAft>
                          <a:spcPts val="600"/>
                        </a:spcAft>
                      </a:pPr>
                      <a:endParaRPr lang="es-MX" sz="1400" b="0" dirty="0">
                        <a:solidFill>
                          <a:srgbClr val="261C09"/>
                        </a:solidFill>
                        <a:latin typeface="Trebuchet MS"/>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EDD"/>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7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par>
                          <p:cTn id="24" fill="hold">
                            <p:stCondLst>
                              <p:cond delay="137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par>
                          <p:cTn id="32" fill="hold">
                            <p:stCondLst>
                              <p:cond delay="16500"/>
                            </p:stCondLst>
                            <p:childTnLst>
                              <p:par>
                                <p:cTn id="33" presetID="3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800" decel="100000"/>
                                        <p:tgtEl>
                                          <p:spTgt spid="5"/>
                                        </p:tgtEl>
                                      </p:cBhvr>
                                    </p:animEffect>
                                    <p:anim calcmode="lin" valueType="num">
                                      <p:cBhvr>
                                        <p:cTn id="36" dur="800" decel="100000" fill="hold"/>
                                        <p:tgtEl>
                                          <p:spTgt spid="5"/>
                                        </p:tgtEl>
                                        <p:attrNameLst>
                                          <p:attrName>style.rotation</p:attrName>
                                        </p:attrNameLst>
                                      </p:cBhvr>
                                      <p:tavLst>
                                        <p:tav tm="0">
                                          <p:val>
                                            <p:fltVal val="-90"/>
                                          </p:val>
                                        </p:tav>
                                        <p:tav tm="100000">
                                          <p:val>
                                            <p:fltVal val="0"/>
                                          </p:val>
                                        </p:tav>
                                      </p:tavLst>
                                    </p:anim>
                                    <p:anim calcmode="lin" valueType="num">
                                      <p:cBhvr>
                                        <p:cTn id="37" dur="800" decel="100000" fill="hold"/>
                                        <p:tgtEl>
                                          <p:spTgt spid="5"/>
                                        </p:tgtEl>
                                        <p:attrNameLst>
                                          <p:attrName>ppt_x</p:attrName>
                                        </p:attrNameLst>
                                      </p:cBhvr>
                                      <p:tavLst>
                                        <p:tav tm="0">
                                          <p:val>
                                            <p:strVal val="#ppt_x+0.4"/>
                                          </p:val>
                                        </p:tav>
                                        <p:tav tm="100000">
                                          <p:val>
                                            <p:strVal val="#ppt_x-0.05"/>
                                          </p:val>
                                        </p:tav>
                                      </p:tavLst>
                                    </p:anim>
                                    <p:anim calcmode="lin" valueType="num">
                                      <p:cBhvr>
                                        <p:cTn id="38" dur="800" decel="100000" fill="hold"/>
                                        <p:tgtEl>
                                          <p:spTgt spid="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Introducción</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Definición de efectividad personal</a:t>
            </a:r>
            <a:r>
              <a:rPr lang="es-MX" dirty="0" smtClean="0"/>
              <a:t>.</a:t>
            </a:r>
          </a:p>
          <a:p>
            <a:endParaRPr lang="es-MX" dirty="0" smtClean="0"/>
          </a:p>
          <a:p>
            <a:r>
              <a:rPr lang="es-MX" dirty="0" smtClean="0"/>
              <a:t>Efectvidad personal </a:t>
            </a:r>
            <a:r>
              <a:rPr lang="es-ES_tradnl" sz="2800" dirty="0" smtClean="0"/>
              <a:t>s</a:t>
            </a:r>
            <a:r>
              <a:rPr lang="es-ES_tradnl" dirty="0" smtClean="0"/>
              <a:t>ignifica proponerse un sentido, idear metas y responsabilizarse por el logro de ellas. Significa recorrer el camino del desarrollo personal, construyendo la existencia en función de un horizonte de mediano y largo plazo, haciéndose cargo de un compromiso con uno mismo. Este camino tiene que ver con la propia superación, potenciando circunstancias favorables y gestionando aquellas que son adversas. </a:t>
            </a:r>
            <a:endParaRPr lang="es-ES_tradnl" sz="28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1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UBICATEX</a:t>
            </a:r>
            <a:endParaRPr lang="es-MX" sz="3200" dirty="0"/>
          </a:p>
        </p:txBody>
      </p:sp>
      <p:sp>
        <p:nvSpPr>
          <p:cNvPr id="3" name="2 Marcador de contenido"/>
          <p:cNvSpPr>
            <a:spLocks noGrp="1"/>
          </p:cNvSpPr>
          <p:nvPr>
            <p:ph idx="1"/>
          </p:nvPr>
        </p:nvSpPr>
        <p:spPr/>
        <p:txBody>
          <a:bodyPr>
            <a:normAutofit lnSpcReduction="10000"/>
          </a:bodyPr>
          <a:lstStyle/>
          <a:p>
            <a:r>
              <a:rPr lang="es-MX" b="1" dirty="0" smtClean="0"/>
              <a:t>Desarrollo de la actividad</a:t>
            </a:r>
            <a:r>
              <a:rPr lang="es-MX" dirty="0" smtClean="0"/>
              <a:t>.</a:t>
            </a:r>
          </a:p>
          <a:p>
            <a:pPr lvl="1"/>
            <a:r>
              <a:rPr lang="es-MX" dirty="0" smtClean="0"/>
              <a:t>Para poder desarrollar un trabajo, cualquiera que sea, es importante cuidar el lenguaje, la expresión corporal y la presentación personal. </a:t>
            </a:r>
          </a:p>
          <a:p>
            <a:pPr lvl="1"/>
            <a:r>
              <a:rPr lang="es-MX" dirty="0" smtClean="0"/>
              <a:t>La empatía de unos con otros es una característica personal que se puede desarrollar y que resulta muy necesaria a la hora de “ubicarse”.</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7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par>
                          <p:cTn id="24" fill="hold">
                            <p:stCondLst>
                              <p:cond delay="91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UBICATEX</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UBICATEX</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Obras son amores y no buenas razones.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AUTOCONOCIMIENTO Y GESTIÓN DE SI MISMO.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1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Obras son amores y no buenas razones.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40000" lnSpcReduction="20000"/>
          </a:bodyPr>
          <a:lstStyle/>
          <a:p>
            <a:r>
              <a:rPr lang="es-MX" sz="4500" dirty="0" smtClean="0"/>
              <a:t>El </a:t>
            </a:r>
            <a:r>
              <a:rPr lang="es-MX" sz="4500" b="1" dirty="0" smtClean="0"/>
              <a:t>objetivo</a:t>
            </a:r>
            <a:r>
              <a:rPr lang="es-MX" sz="4500" dirty="0" smtClean="0"/>
              <a:t> de la actividad es que los particpantes valoren la importancia de la planificación del tiempo y de los recursos, además de descubrir algunas claves que permiten explicar por qué se alcanzan determinados objetivos y otros no. Es recomendable contar con un método que les ayude a organizarse y optimizar esfuerzos para conseguir los resultados esperados. Para ello, los aprendizajes esperados son:</a:t>
            </a:r>
          </a:p>
          <a:p>
            <a:pPr algn="just"/>
            <a:endParaRPr lang="es-MX" dirty="0" smtClean="0"/>
          </a:p>
          <a:p>
            <a:pPr lvl="1" algn="just"/>
            <a:r>
              <a:rPr lang="es-MX" sz="4000" b="1" u="sng" dirty="0" smtClean="0"/>
              <a:t>Conocimiento</a:t>
            </a:r>
            <a:r>
              <a:rPr lang="es-MX" sz="4000" b="1" dirty="0" smtClean="0"/>
              <a:t>:</a:t>
            </a:r>
            <a:r>
              <a:rPr lang="es-MX" sz="4000" dirty="0" smtClean="0"/>
              <a:t> Comprender al importancia de la planificación para el cumplimiento de metas personales.</a:t>
            </a:r>
          </a:p>
          <a:p>
            <a:pPr lvl="1" algn="just"/>
            <a:endParaRPr lang="es-MX" sz="1800" b="1" u="sng" dirty="0" smtClean="0"/>
          </a:p>
          <a:p>
            <a:pPr lvl="1" algn="just"/>
            <a:r>
              <a:rPr lang="es-MX" sz="4000" b="1" u="sng" dirty="0" smtClean="0"/>
              <a:t>Habilidad</a:t>
            </a:r>
            <a:r>
              <a:rPr lang="es-MX" sz="4000" b="1" dirty="0" smtClean="0"/>
              <a:t>:</a:t>
            </a:r>
            <a:r>
              <a:rPr lang="es-MX" sz="4000" dirty="0" smtClean="0"/>
              <a:t> Organizar actividades, plazos y recursos, equilibrando necesidades con posibilidades.</a:t>
            </a:r>
          </a:p>
          <a:p>
            <a:pPr lvl="1" algn="just"/>
            <a:endParaRPr lang="es-MX" sz="1500" b="1" u="sng" dirty="0" smtClean="0"/>
          </a:p>
          <a:p>
            <a:pPr lvl="1" algn="just"/>
            <a:r>
              <a:rPr lang="es-MX" sz="4000" b="1" u="sng" dirty="0" smtClean="0"/>
              <a:t>Actitud</a:t>
            </a:r>
            <a:r>
              <a:rPr lang="es-MX" sz="4000" b="1" dirty="0" smtClean="0"/>
              <a:t>:</a:t>
            </a:r>
            <a:r>
              <a:rPr lang="es-MX" sz="4000" dirty="0" smtClean="0"/>
              <a:t> Disponerse a organizar el tiempo y los recursos en forma eficiente, con el propósito de lograr un trabajo de calidad.</a:t>
            </a:r>
            <a:endParaRPr lang="es-MX" sz="40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0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60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80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100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Obras son amores y no buenas razones.</a:t>
            </a:r>
            <a:endParaRPr lang="es-MX" sz="3200" dirty="0"/>
          </a:p>
        </p:txBody>
      </p:sp>
      <p:sp>
        <p:nvSpPr>
          <p:cNvPr id="3" name="2 Marcador de contenido"/>
          <p:cNvSpPr>
            <a:spLocks noGrp="1"/>
          </p:cNvSpPr>
          <p:nvPr>
            <p:ph idx="1"/>
          </p:nvPr>
        </p:nvSpPr>
        <p:spPr>
          <a:xfrm>
            <a:off x="467544" y="1124744"/>
            <a:ext cx="8229600" cy="5184576"/>
          </a:xfrm>
        </p:spPr>
        <p:txBody>
          <a:bodyPr>
            <a:noAutofit/>
          </a:bodyPr>
          <a:lstStyle/>
          <a:p>
            <a:r>
              <a:rPr lang="es-MX" sz="2000" b="1" dirty="0" smtClean="0"/>
              <a:t>Descripción de la actividad</a:t>
            </a:r>
            <a:r>
              <a:rPr lang="es-MX" sz="1600" dirty="0" smtClean="0"/>
              <a:t>.</a:t>
            </a:r>
          </a:p>
          <a:p>
            <a:pPr lvl="1"/>
            <a:endParaRPr lang="es-MX" sz="800" dirty="0" smtClean="0"/>
          </a:p>
          <a:p>
            <a:pPr lvl="1"/>
            <a:r>
              <a:rPr lang="es-MX" sz="1800" dirty="0" smtClean="0"/>
              <a:t>En las actividades precedentes se identificaron condiciones personales vinculadas al autoconocimiento y a la observación de criterios de comportamiento de distintos roles en diferentes contextos laborales. Ahora es momento de utilizar instrumentos de organización del tiempo personal.  </a:t>
            </a:r>
          </a:p>
          <a:p>
            <a:pPr lvl="1">
              <a:buNone/>
            </a:pPr>
            <a:endParaRPr lang="es-MX" sz="1800" dirty="0" smtClean="0"/>
          </a:p>
          <a:p>
            <a:pPr lvl="1"/>
            <a:r>
              <a:rPr lang="es-MX" sz="1800" dirty="0" smtClean="0"/>
              <a:t>Muchas veces realizamos nuestras actividades de manera mecánica sin distinguir entre lo urgente y lo importante, esto provoca que perdamos el tiempo, que trabajemos de forma desordenada, que no valoremos la importancia de cada una de ellas, y por ello no cumplamos nuestro objetivo.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1000"/>
                                        <p:tgtEl>
                                          <p:spTgt spid="3">
                                            <p:txEl>
                                              <p:pRg st="2" end="2"/>
                                            </p:txEl>
                                          </p:spTgt>
                                        </p:tgtEl>
                                      </p:cBhvr>
                                    </p:animEffect>
                                  </p:childTnLst>
                                </p:cTn>
                              </p:par>
                            </p:childTnLst>
                          </p:cTn>
                        </p:par>
                        <p:par>
                          <p:cTn id="20" fill="hold">
                            <p:stCondLst>
                              <p:cond delay="600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Obras son amores y no buenas razones.</a:t>
            </a:r>
            <a:endParaRPr lang="es-MX" sz="3200" dirty="0"/>
          </a:p>
        </p:txBody>
      </p:sp>
      <p:sp>
        <p:nvSpPr>
          <p:cNvPr id="3" name="2 Marcador de contenido"/>
          <p:cNvSpPr>
            <a:spLocks noGrp="1"/>
          </p:cNvSpPr>
          <p:nvPr>
            <p:ph idx="1"/>
          </p:nvPr>
        </p:nvSpPr>
        <p:spPr>
          <a:xfrm>
            <a:off x="467544" y="1340768"/>
            <a:ext cx="8229600" cy="4741987"/>
          </a:xfrm>
        </p:spPr>
        <p:txBody>
          <a:bodyPr>
            <a:normAutofit fontScale="77500" lnSpcReduction="20000"/>
          </a:bodyPr>
          <a:lstStyle/>
          <a:p>
            <a:r>
              <a:rPr lang="es-MX" b="1" dirty="0" smtClean="0"/>
              <a:t>Desarrollo de la actividad</a:t>
            </a:r>
            <a:r>
              <a:rPr lang="es-MX" dirty="0" smtClean="0"/>
              <a:t>.</a:t>
            </a:r>
          </a:p>
          <a:p>
            <a:pPr lvl="1"/>
            <a:r>
              <a:rPr lang="es-MX" dirty="0" smtClean="0"/>
              <a:t>El sentido que tiene esta actividad consiste en valorar la importancia de la planificación del tiempo y de los recursos. También se orienta a descubrir algunas claves que explican por qué se alcanzan determinados objetivos y otros no. </a:t>
            </a:r>
          </a:p>
          <a:p>
            <a:pPr lvl="1">
              <a:buNone/>
            </a:pPr>
            <a:endParaRPr lang="es-MX" dirty="0" smtClean="0"/>
          </a:p>
          <a:p>
            <a:pPr lvl="1"/>
            <a:r>
              <a:rPr lang="es-MX" dirty="0" smtClean="0"/>
              <a:t>Los participantes revisarán los propósitos y actividades que tenían pensadas realizar la semana anterior, advirtiendo qué hicieron para cumplirlas y qué les faltó hacer si no pudieron cumplir con todo lo planificado.</a:t>
            </a:r>
          </a:p>
          <a:p>
            <a:pPr lvl="1">
              <a:buNone/>
            </a:pPr>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7"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7"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Obras son amores y no buenas razones.</a:t>
            </a:r>
            <a:endParaRPr lang="es-MX" sz="3200" dirty="0"/>
          </a:p>
        </p:txBody>
      </p:sp>
      <p:sp>
        <p:nvSpPr>
          <p:cNvPr id="3" name="2 Marcador de contenido"/>
          <p:cNvSpPr>
            <a:spLocks noGrp="1"/>
          </p:cNvSpPr>
          <p:nvPr>
            <p:ph idx="1"/>
          </p:nvPr>
        </p:nvSpPr>
        <p:spPr>
          <a:xfrm>
            <a:off x="467544" y="1484784"/>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Obras son amores y no buenas razones.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Mi escudo personal</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GESTIONAR EL DESARROLLO DE LA PROPIA CARRERA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5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graphicFrame>
        <p:nvGraphicFramePr>
          <p:cNvPr id="6" name="5 Marcador de contenido"/>
          <p:cNvGraphicFramePr>
            <a:graphicFrameLocks noGrp="1"/>
          </p:cNvGraphicFramePr>
          <p:nvPr>
            <p:ph idx="1"/>
          </p:nvPr>
        </p:nvGraphicFramePr>
        <p:xfrm>
          <a:off x="467545" y="2720763"/>
          <a:ext cx="8136902" cy="3603837"/>
        </p:xfrm>
        <a:graphic>
          <a:graphicData uri="http://schemas.openxmlformats.org/drawingml/2006/table">
            <a:tbl>
              <a:tblPr firstRow="1" bandRow="1">
                <a:tableStyleId>{93296810-A885-4BE3-A3E7-6D5BEEA58F35}</a:tableStyleId>
              </a:tblPr>
              <a:tblGrid>
                <a:gridCol w="745758"/>
                <a:gridCol w="3695572"/>
                <a:gridCol w="3695572"/>
              </a:tblGrid>
              <a:tr h="619550">
                <a:tc gridSpan="2">
                  <a:txBody>
                    <a:bodyPr/>
                    <a:lstStyle/>
                    <a:p>
                      <a:pPr algn="ctr"/>
                      <a:r>
                        <a:rPr lang="es-MX" dirty="0" smtClean="0"/>
                        <a:t>Competencias del Área de </a:t>
                      </a:r>
                      <a:r>
                        <a:rPr lang="es-ES_tradnl" dirty="0" smtClean="0"/>
                        <a:t>EFECTIVIDAD PERSONAL</a:t>
                      </a:r>
                      <a:endParaRPr lang="es-MX" dirty="0"/>
                    </a:p>
                  </a:txBody>
                  <a:tcPr/>
                </a:tc>
                <a:tc hMerge="1">
                  <a:txBody>
                    <a:bodyPr/>
                    <a:lstStyle/>
                    <a:p>
                      <a:pPr algn="ctr"/>
                      <a:endParaRPr lang="es-MX" dirty="0"/>
                    </a:p>
                  </a:txBody>
                  <a:tcPr/>
                </a:tc>
                <a:tc>
                  <a:txBody>
                    <a:bodyPr/>
                    <a:lstStyle/>
                    <a:p>
                      <a:pPr algn="ctr"/>
                      <a:r>
                        <a:rPr lang="es-MX" dirty="0" smtClean="0"/>
                        <a:t>Actividades por Área de Competencia</a:t>
                      </a:r>
                      <a:endParaRPr lang="es-MX" dirty="0"/>
                    </a:p>
                  </a:txBody>
                  <a:tcPr anchor="ctr"/>
                </a:tc>
              </a:tr>
              <a:tr h="1011886">
                <a:tc>
                  <a:txBody>
                    <a:bodyPr/>
                    <a:lstStyle/>
                    <a:p>
                      <a:pPr algn="ctr"/>
                      <a:r>
                        <a:rPr lang="es-MX" dirty="0" smtClean="0">
                          <a:sym typeface="Wingdings"/>
                        </a:rPr>
                        <a:t></a:t>
                      </a:r>
                      <a:endParaRPr lang="es-MX" dirty="0"/>
                    </a:p>
                  </a:txBody>
                  <a:tcPr anchor="ctr"/>
                </a:tc>
                <a:tc>
                  <a:txBody>
                    <a:bodyPr/>
                    <a:lstStyle/>
                    <a:p>
                      <a:pPr algn="l"/>
                      <a:r>
                        <a:rPr lang="es-MX" sz="1600" kern="1200" dirty="0" smtClean="0">
                          <a:solidFill>
                            <a:schemeClr val="dk1"/>
                          </a:solidFill>
                          <a:latin typeface="+mn-lt"/>
                          <a:ea typeface="+mn-ea"/>
                          <a:cs typeface="+mn-cs"/>
                        </a:rPr>
                        <a:t>Autoconocimiento y gestión de sí mismo.</a:t>
                      </a:r>
                      <a:endParaRPr lang="es-MX" sz="1600" b="1" dirty="0"/>
                    </a:p>
                  </a:txBody>
                  <a:tcPr anchor="ctr"/>
                </a:tc>
                <a:tc>
                  <a:txBody>
                    <a:bodyPr/>
                    <a:lstStyle/>
                    <a:p>
                      <a:pPr marL="273050" indent="-273050" algn="l">
                        <a:buFont typeface="Wingdings" pitchFamily="2" charset="2"/>
                        <a:buChar char="q"/>
                      </a:pPr>
                      <a:r>
                        <a:rPr lang="es-MX" sz="1600" dirty="0" smtClean="0"/>
                        <a:t>¿Quién </a:t>
                      </a:r>
                      <a:r>
                        <a:rPr lang="es-MX" sz="1600" smtClean="0"/>
                        <a:t>soy yo?</a:t>
                      </a:r>
                    </a:p>
                    <a:p>
                      <a:pPr marL="273050" indent="-273050" algn="l">
                        <a:buFont typeface="Wingdings" pitchFamily="2" charset="2"/>
                        <a:buChar char="q"/>
                      </a:pPr>
                      <a:r>
                        <a:rPr lang="es-MX" sz="1600" baseline="0" dirty="0" smtClean="0"/>
                        <a:t>Ubicatex.</a:t>
                      </a:r>
                    </a:p>
                    <a:p>
                      <a:pPr marL="273050" indent="-273050" algn="l">
                        <a:buFont typeface="Wingdings" pitchFamily="2" charset="2"/>
                        <a:buChar char="q"/>
                      </a:pPr>
                      <a:r>
                        <a:rPr lang="es-MX" sz="1600" baseline="0" dirty="0" smtClean="0"/>
                        <a:t>Obras son amores y no buenas razones.</a:t>
                      </a:r>
                    </a:p>
                  </a:txBody>
                  <a:tcPr anchor="ctr"/>
                </a:tc>
              </a:tr>
              <a:tr h="1011886">
                <a:tc>
                  <a:txBody>
                    <a:bodyPr/>
                    <a:lstStyle/>
                    <a:p>
                      <a:pPr algn="ctr"/>
                      <a:r>
                        <a:rPr lang="es-MX" dirty="0" smtClean="0">
                          <a:sym typeface="Wingdings"/>
                        </a:rPr>
                        <a:t></a:t>
                      </a:r>
                      <a:endParaRPr lang="es-MX" dirty="0"/>
                    </a:p>
                  </a:txBody>
                  <a:tcPr anchor="ctr"/>
                </a:tc>
                <a:tc>
                  <a:txBody>
                    <a:bodyPr/>
                    <a:lstStyle/>
                    <a:p>
                      <a:pPr algn="l"/>
                      <a:r>
                        <a:rPr lang="es-MX" sz="1600" kern="1200" dirty="0" smtClean="0">
                          <a:solidFill>
                            <a:schemeClr val="dk1"/>
                          </a:solidFill>
                          <a:latin typeface="+mn-lt"/>
                          <a:ea typeface="+mn-ea"/>
                          <a:cs typeface="+mn-cs"/>
                        </a:rPr>
                        <a:t>Gestionar el desarrollo de la propia carrera.</a:t>
                      </a:r>
                      <a:endParaRPr lang="es-MX" sz="1600" b="1" dirty="0"/>
                    </a:p>
                  </a:txBody>
                  <a:tcPr anchor="ctr"/>
                </a:tc>
                <a:tc>
                  <a:txBody>
                    <a:bodyPr/>
                    <a:lstStyle/>
                    <a:p>
                      <a:pPr marL="273050" indent="-273050" algn="l">
                        <a:buFont typeface="Wingdings" pitchFamily="2" charset="2"/>
                        <a:buChar char="q"/>
                      </a:pPr>
                      <a:r>
                        <a:rPr lang="es-MX" sz="1600" dirty="0" smtClean="0"/>
                        <a:t>Mi escudo personal</a:t>
                      </a:r>
                    </a:p>
                    <a:p>
                      <a:pPr marL="273050" indent="-273050" algn="l">
                        <a:buFont typeface="Wingdings" pitchFamily="2" charset="2"/>
                        <a:buChar char="q"/>
                      </a:pPr>
                      <a:r>
                        <a:rPr lang="es-MX" sz="1600" dirty="0" smtClean="0"/>
                        <a:t>Sé qué hacer, pero no sé como.</a:t>
                      </a:r>
                    </a:p>
                    <a:p>
                      <a:pPr marL="273050" indent="-273050" algn="l">
                        <a:buFont typeface="Wingdings" pitchFamily="2" charset="2"/>
                        <a:buChar char="q"/>
                      </a:pPr>
                      <a:r>
                        <a:rPr lang="es-MX" sz="1600" dirty="0" smtClean="0"/>
                        <a:t>Agujas y estambre… A tejer se ha dicho</a:t>
                      </a:r>
                    </a:p>
                  </a:txBody>
                  <a:tcPr anchor="ctr"/>
                </a:tc>
              </a:tr>
              <a:tr h="885071">
                <a:tc>
                  <a:txBody>
                    <a:bodyPr/>
                    <a:lstStyle/>
                    <a:p>
                      <a:pPr algn="ctr"/>
                      <a:r>
                        <a:rPr lang="es-MX" dirty="0" smtClean="0">
                          <a:sym typeface="Wingdings"/>
                        </a:rPr>
                        <a:t></a:t>
                      </a:r>
                      <a:endParaRPr lang="es-MX" dirty="0"/>
                    </a:p>
                  </a:txBody>
                  <a:tcPr anchor="ctr"/>
                </a:tc>
                <a:tc>
                  <a:txBody>
                    <a:bodyPr/>
                    <a:lstStyle/>
                    <a:p>
                      <a:r>
                        <a:rPr lang="es-MX" sz="1600" kern="1200" dirty="0" smtClean="0">
                          <a:solidFill>
                            <a:schemeClr val="dk1"/>
                          </a:solidFill>
                          <a:latin typeface="+mn-lt"/>
                          <a:ea typeface="+mn-ea"/>
                          <a:cs typeface="+mn-cs"/>
                        </a:rPr>
                        <a:t>Trabajar con confianza y seguridad.</a:t>
                      </a:r>
                      <a:endParaRPr lang="es-MX" sz="1600" kern="1200" dirty="0">
                        <a:solidFill>
                          <a:schemeClr val="dk1"/>
                        </a:solidFill>
                        <a:latin typeface="+mn-lt"/>
                        <a:ea typeface="+mn-ea"/>
                        <a:cs typeface="+mn-cs"/>
                      </a:endParaRPr>
                    </a:p>
                  </a:txBody>
                  <a:tcPr anchor="ctr"/>
                </a:tc>
                <a:tc>
                  <a:txBody>
                    <a:bodyPr/>
                    <a:lstStyle/>
                    <a:p>
                      <a:pPr marL="273050" indent="-273050" algn="l">
                        <a:buFont typeface="Wingdings" pitchFamily="2" charset="2"/>
                        <a:buChar char="q"/>
                      </a:pPr>
                      <a:r>
                        <a:rPr lang="es-MX" sz="1600" dirty="0" smtClean="0"/>
                        <a:t>La web de la amistad.</a:t>
                      </a:r>
                    </a:p>
                    <a:p>
                      <a:pPr marL="273050" indent="-273050" algn="l">
                        <a:buFont typeface="Wingdings" pitchFamily="2" charset="2"/>
                        <a:buChar char="q"/>
                      </a:pPr>
                      <a:r>
                        <a:rPr lang="es-MX" sz="1600" dirty="0" smtClean="0"/>
                        <a:t>La Discada.</a:t>
                      </a:r>
                    </a:p>
                    <a:p>
                      <a:pPr marL="273050" indent="-273050" algn="l">
                        <a:buFont typeface="Wingdings" pitchFamily="2" charset="2"/>
                        <a:buChar char="q"/>
                      </a:pPr>
                      <a:r>
                        <a:rPr lang="es-MX" sz="1600" dirty="0" smtClean="0"/>
                        <a:t>La</a:t>
                      </a:r>
                      <a:r>
                        <a:rPr lang="es-MX" sz="1600" baseline="0" dirty="0" smtClean="0"/>
                        <a:t> casa de mis sueños</a:t>
                      </a:r>
                      <a:r>
                        <a:rPr lang="es-MX" sz="1600" dirty="0" smtClean="0"/>
                        <a:t>.</a:t>
                      </a:r>
                      <a:endParaRPr lang="es-MX" sz="1600" dirty="0"/>
                    </a:p>
                  </a:txBody>
                  <a:tcPr anchor="ct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a:p>
        </p:txBody>
      </p:sp>
      <p:sp>
        <p:nvSpPr>
          <p:cNvPr id="5" name="4 Rectángulo"/>
          <p:cNvSpPr/>
          <p:nvPr/>
        </p:nvSpPr>
        <p:spPr>
          <a:xfrm>
            <a:off x="467544" y="1143000"/>
            <a:ext cx="8208912" cy="1569660"/>
          </a:xfrm>
          <a:prstGeom prst="rect">
            <a:avLst/>
          </a:prstGeom>
        </p:spPr>
        <p:txBody>
          <a:bodyPr wrap="square">
            <a:spAutoFit/>
          </a:bodyPr>
          <a:lstStyle/>
          <a:p>
            <a:pPr algn="just"/>
            <a:r>
              <a:rPr lang="es-ES_tradnl" sz="1600" dirty="0" smtClean="0"/>
              <a:t>Aplicado al mundo laboral la efectividad personal implica preguntarse cuáles son mis intereses, qué quiero hacer, qué se necesita de mí, con qué cuento y qué voy a hacer para concretar lo propuesto en el ámbito profesional y laboral. </a:t>
            </a:r>
          </a:p>
          <a:p>
            <a:pPr algn="just"/>
            <a:r>
              <a:rPr lang="es-ES_tradnl" sz="1600" dirty="0" smtClean="0"/>
              <a:t>En este sentido, el desarrollo de la efectividad personal es el proceso que nos invita a identificar y concretar nuestras metas laborales, con seguridad y conocimiento de nuestras fortalezas y debilidades. </a:t>
            </a:r>
            <a:endParaRPr lang="es-ES_tradnl"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 presetClass="entr" presetSubtype="4"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50"/>
                            </p:stCondLst>
                            <p:childTnLst>
                              <p:par>
                                <p:cTn id="16" presetID="2" presetClass="entr" presetSubtype="4"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3050"/>
                            </p:stCondLst>
                            <p:childTnLst>
                              <p:par>
                                <p:cTn id="21" presetID="3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800" decel="100000"/>
                                        <p:tgtEl>
                                          <p:spTgt spid="6"/>
                                        </p:tgtEl>
                                      </p:cBhvr>
                                    </p:animEffect>
                                    <p:anim calcmode="lin" valueType="num">
                                      <p:cBhvr>
                                        <p:cTn id="24" dur="800" decel="100000" fill="hold"/>
                                        <p:tgtEl>
                                          <p:spTgt spid="6"/>
                                        </p:tgtEl>
                                        <p:attrNameLst>
                                          <p:attrName>style.rotation</p:attrName>
                                        </p:attrNameLst>
                                      </p:cBhvr>
                                      <p:tavLst>
                                        <p:tav tm="0">
                                          <p:val>
                                            <p:fltVal val="-90"/>
                                          </p:val>
                                        </p:tav>
                                        <p:tav tm="100000">
                                          <p:val>
                                            <p:fltVal val="0"/>
                                          </p:val>
                                        </p:tav>
                                      </p:tavLst>
                                    </p:anim>
                                    <p:anim calcmode="lin" valueType="num">
                                      <p:cBhvr>
                                        <p:cTn id="25" dur="800" decel="100000" fill="hold"/>
                                        <p:tgtEl>
                                          <p:spTgt spid="6"/>
                                        </p:tgtEl>
                                        <p:attrNameLst>
                                          <p:attrName>ppt_x</p:attrName>
                                        </p:attrNameLst>
                                      </p:cBhvr>
                                      <p:tavLst>
                                        <p:tav tm="0">
                                          <p:val>
                                            <p:strVal val="#ppt_x+0.4"/>
                                          </p:val>
                                        </p:tav>
                                        <p:tav tm="100000">
                                          <p:val>
                                            <p:strVal val="#ppt_x-0.05"/>
                                          </p:val>
                                        </p:tav>
                                      </p:tavLst>
                                    </p:anim>
                                    <p:anim calcmode="lin" valueType="num">
                                      <p:cBhvr>
                                        <p:cTn id="26" dur="800" decel="100000" fill="hold"/>
                                        <p:tgtEl>
                                          <p:spTgt spid="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Mi escudo personal</a:t>
            </a:r>
            <a:endParaRPr lang="es-MX" sz="3200" dirty="0"/>
          </a:p>
        </p:txBody>
      </p:sp>
      <p:sp>
        <p:nvSpPr>
          <p:cNvPr id="3" name="2 Marcador de contenido"/>
          <p:cNvSpPr>
            <a:spLocks noGrp="1"/>
          </p:cNvSpPr>
          <p:nvPr>
            <p:ph idx="1"/>
          </p:nvPr>
        </p:nvSpPr>
        <p:spPr>
          <a:xfrm>
            <a:off x="467544" y="1196752"/>
            <a:ext cx="8229600" cy="5030019"/>
          </a:xfrm>
        </p:spPr>
        <p:txBody>
          <a:bodyPr>
            <a:normAutofit fontScale="62500" lnSpcReduction="20000"/>
          </a:bodyPr>
          <a:lstStyle/>
          <a:p>
            <a:r>
              <a:rPr lang="es-MX" dirty="0" smtClean="0"/>
              <a:t>El </a:t>
            </a:r>
            <a:r>
              <a:rPr lang="es-MX" b="1" dirty="0" smtClean="0"/>
              <a:t>objetivo</a:t>
            </a:r>
            <a:r>
              <a:rPr lang="es-MX" dirty="0" smtClean="0"/>
              <a:t> de la actividad es identificar las principales áreas de interés personal asociadas a posibilidades de desarrollo laboral. Para ello, los aprendizajes esperados son:</a:t>
            </a:r>
          </a:p>
          <a:p>
            <a:pPr algn="just"/>
            <a:endParaRPr lang="es-MX" dirty="0" smtClean="0"/>
          </a:p>
          <a:p>
            <a:pPr lvl="1"/>
            <a:r>
              <a:rPr lang="es-MX" sz="2900" b="1" u="sng" dirty="0" smtClean="0"/>
              <a:t>Conocimiento</a:t>
            </a:r>
            <a:r>
              <a:rPr lang="es-MX" sz="2900" b="1" dirty="0" smtClean="0"/>
              <a:t>:</a:t>
            </a:r>
            <a:r>
              <a:rPr lang="es-MX" sz="2900" dirty="0" smtClean="0"/>
              <a:t> </a:t>
            </a:r>
            <a:r>
              <a:rPr lang="es-ES_tradnl" sz="2909" dirty="0" smtClean="0"/>
              <a:t>Identificar las áreas de interés personal que permiten lograr una realización laboral, estableciendo metas para ello</a:t>
            </a:r>
            <a:r>
              <a:rPr lang="es-ES_tradnl" sz="1800" dirty="0" smtClean="0"/>
              <a:t>.	</a:t>
            </a:r>
            <a:endParaRPr lang="es-MX" sz="2900" dirty="0" smtClean="0"/>
          </a:p>
          <a:p>
            <a:pPr lvl="1" algn="just"/>
            <a:endParaRPr lang="es-MX" sz="2900" b="1" u="sng" dirty="0" smtClean="0"/>
          </a:p>
          <a:p>
            <a:pPr lvl="1"/>
            <a:r>
              <a:rPr lang="es-MX" sz="2900" b="1" u="sng" dirty="0" smtClean="0"/>
              <a:t>Habilidad</a:t>
            </a:r>
            <a:r>
              <a:rPr lang="es-MX" sz="2900" b="1" dirty="0" smtClean="0"/>
              <a:t>:</a:t>
            </a:r>
            <a:r>
              <a:rPr lang="es-MX" sz="2900" dirty="0" smtClean="0"/>
              <a:t> </a:t>
            </a:r>
            <a:r>
              <a:rPr lang="es-ES_tradnl" sz="2909" dirty="0" smtClean="0"/>
              <a:t>Relacionar los intereses personales con las diversas posibilidades de desarrollo laboral.</a:t>
            </a:r>
            <a:r>
              <a:rPr lang="es-ES_tradnl" sz="1800" dirty="0" smtClean="0"/>
              <a:t>	</a:t>
            </a:r>
          </a:p>
          <a:p>
            <a:pPr lvl="1" algn="just">
              <a:buNone/>
            </a:pPr>
            <a:endParaRPr lang="es-MX" sz="2900" b="1" u="sng" dirty="0" smtClean="0"/>
          </a:p>
          <a:p>
            <a:pPr lvl="1"/>
            <a:r>
              <a:rPr lang="es-MX" sz="2900" b="1" u="sng" dirty="0" smtClean="0"/>
              <a:t>Actitud</a:t>
            </a:r>
            <a:r>
              <a:rPr lang="es-MX" sz="2900" b="1" dirty="0" smtClean="0"/>
              <a:t>: </a:t>
            </a:r>
            <a:r>
              <a:rPr lang="es-ES_tradnl" sz="2909" dirty="0" smtClean="0"/>
              <a:t>Disponerse a una revisión constante de los intereses personales, así como de las fortalezas y debilidades para satisfacerlos	</a:t>
            </a:r>
          </a:p>
          <a:p>
            <a:pPr lvl="1" algn="just">
              <a:buNone/>
            </a:pPr>
            <a:endParaRPr lang="es-MX" sz="2900" b="1" u="sng"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5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5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5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Mi escudo personal</a:t>
            </a:r>
            <a:endParaRPr lang="es-MX" sz="3200" dirty="0"/>
          </a:p>
        </p:txBody>
      </p:sp>
      <p:sp>
        <p:nvSpPr>
          <p:cNvPr id="3" name="2 Marcador de contenido"/>
          <p:cNvSpPr>
            <a:spLocks noGrp="1"/>
          </p:cNvSpPr>
          <p:nvPr>
            <p:ph idx="1"/>
          </p:nvPr>
        </p:nvSpPr>
        <p:spPr>
          <a:xfrm>
            <a:off x="467544" y="1268760"/>
            <a:ext cx="8229600" cy="4958011"/>
          </a:xfrm>
        </p:spPr>
        <p:txBody>
          <a:bodyPr>
            <a:normAutofit fontScale="77500" lnSpcReduction="20000"/>
          </a:bodyPr>
          <a:lstStyle/>
          <a:p>
            <a:r>
              <a:rPr lang="es-MX" b="1" dirty="0" smtClean="0"/>
              <a:t>Descripción de la actividad</a:t>
            </a:r>
            <a:r>
              <a:rPr lang="es-MX" dirty="0" smtClean="0"/>
              <a:t>.</a:t>
            </a:r>
          </a:p>
          <a:p>
            <a:endParaRPr lang="es-MX" dirty="0" smtClean="0"/>
          </a:p>
          <a:p>
            <a:pPr lvl="1"/>
            <a:r>
              <a:rPr lang="es-MX" dirty="0" smtClean="0"/>
              <a:t>El sentido de esta actividad es identificar las principales áreas de interés personal asociadas a posibilidades de desarrollo laboral ajustándolas con las propias fortalezas y debilidades.</a:t>
            </a:r>
          </a:p>
          <a:p>
            <a:pPr lvl="1"/>
            <a:endParaRPr lang="es-MX" dirty="0" smtClean="0"/>
          </a:p>
          <a:p>
            <a:pPr lvl="1"/>
            <a:r>
              <a:rPr lang="es-MX" dirty="0" smtClean="0"/>
              <a:t>Para lograrlo, los participantes trabajarán individualmente algunos ejercicios que les permitan configurar sus áreas de interés, fortalezas y debilidades para, finalmente, disponer de metas jerarquizadas. </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28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Mi escudo personal</a:t>
            </a:r>
            <a:endParaRPr lang="es-MX" sz="3200" dirty="0"/>
          </a:p>
        </p:txBody>
      </p:sp>
      <p:sp>
        <p:nvSpPr>
          <p:cNvPr id="3" name="2 Marcador de contenido"/>
          <p:cNvSpPr>
            <a:spLocks noGrp="1"/>
          </p:cNvSpPr>
          <p:nvPr>
            <p:ph idx="1"/>
          </p:nvPr>
        </p:nvSpPr>
        <p:spPr>
          <a:xfrm>
            <a:off x="467544" y="1268760"/>
            <a:ext cx="8229600" cy="4958011"/>
          </a:xfrm>
        </p:spPr>
        <p:txBody>
          <a:bodyPr>
            <a:normAutofit fontScale="70000" lnSpcReduction="20000"/>
          </a:bodyPr>
          <a:lstStyle/>
          <a:p>
            <a:r>
              <a:rPr lang="es-MX" b="1" dirty="0" smtClean="0"/>
              <a:t>Desarrollo de la actividad</a:t>
            </a:r>
            <a:r>
              <a:rPr lang="es-MX" dirty="0" smtClean="0"/>
              <a:t>.</a:t>
            </a:r>
          </a:p>
          <a:p>
            <a:endParaRPr lang="es-MX" dirty="0" smtClean="0"/>
          </a:p>
          <a:p>
            <a:pPr lvl="1"/>
            <a:r>
              <a:rPr lang="es-MX" dirty="0" smtClean="0"/>
              <a:t>Todos tenemos fortalezas y debilidades mismas que varían de una persona a otra. El tenerlas identificadas nos permitirá tener un mayor conocimiento de nosotros mismos y de nuestras áreas de interés con el objeto de potenciar nuestas fortalezas y trabajar en nuestra debilidades para enfrentar con mayor seguridad el desafío que representa la realización laboral.</a:t>
            </a:r>
          </a:p>
          <a:p>
            <a:pPr lvl="1"/>
            <a:r>
              <a:rPr lang="es-MX" dirty="0" smtClean="0"/>
              <a:t>Para ello es imperativo revisar constantemente nuestros intereses, fortalezas y debilidades, y la meta que nos hemos propuesto; esto con el fin de asegurar su vigencia en el tiempo.</a:t>
            </a:r>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Mi escudo personal</a:t>
            </a:r>
            <a:endParaRPr lang="es-MX" sz="3200" dirty="0"/>
          </a:p>
        </p:txBody>
      </p:sp>
      <p:sp>
        <p:nvSpPr>
          <p:cNvPr id="3" name="2 Marcador de contenido"/>
          <p:cNvSpPr>
            <a:spLocks noGrp="1"/>
          </p:cNvSpPr>
          <p:nvPr>
            <p:ph idx="1"/>
          </p:nvPr>
        </p:nvSpPr>
        <p:spPr>
          <a:xfrm>
            <a:off x="467544" y="1268760"/>
            <a:ext cx="8229600" cy="4958011"/>
          </a:xfrm>
        </p:spPr>
        <p:txBody>
          <a:bodyPr>
            <a:normAutofit fontScale="92500" lnSpcReduction="10000"/>
          </a:bodyPr>
          <a:lstStyle/>
          <a:p>
            <a:r>
              <a:rPr lang="es-MX" b="1" dirty="0" smtClean="0"/>
              <a:t>Desarrollo de la actividad</a:t>
            </a:r>
            <a:r>
              <a:rPr lang="es-MX" dirty="0" smtClean="0"/>
              <a:t>.</a:t>
            </a:r>
          </a:p>
          <a:p>
            <a:pPr lvl="1"/>
            <a:endParaRPr lang="es-MX" dirty="0" smtClean="0"/>
          </a:p>
          <a:p>
            <a:pPr lvl="1"/>
            <a:r>
              <a:rPr lang="es-MX" sz="2900" dirty="0" smtClean="0"/>
              <a:t>Es importante destacar que no es posible hacer todo lo que uno quiera y, por tanto, tendremos que establecer prioridades. Ello nos dará mejores oportunidades de focalizar nuestra energía y de ser perseverantes en la ejecución del plan que nos hayamos trazado.</a:t>
            </a:r>
            <a:endParaRPr lang="es-MX" sz="25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1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Mi escudo personal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Mi escudo personal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Sé qué hacer, pero no sé cómo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a:bodyPr>
          <a:lstStyle/>
          <a:p>
            <a:r>
              <a:rPr lang="es-MX" dirty="0" smtClean="0">
                <a:effectLst>
                  <a:outerShdw blurRad="38100" dist="38100" dir="2700000" algn="tl">
                    <a:srgbClr val="000000">
                      <a:alpha val="43137"/>
                    </a:srgbClr>
                  </a:outerShdw>
                </a:effectLst>
              </a:rPr>
              <a:t>ÁREA DE COMPETENCIA: EFECTIVIDAD PERSONAL</a:t>
            </a:r>
          </a:p>
          <a:p>
            <a:r>
              <a:rPr lang="es-MX" dirty="0" smtClean="0">
                <a:effectLst>
                  <a:outerShdw blurRad="38100" dist="38100" dir="2700000" algn="tl">
                    <a:srgbClr val="000000">
                      <a:alpha val="43137"/>
                    </a:srgbClr>
                  </a:outerShdw>
                </a:effectLst>
              </a:rPr>
              <a:t>COMPETENCIA: GESTIONAR EL DESARROLLO DE LA PROPIA CARRERA.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6" fill="hold">
                            <p:stCondLst>
                              <p:cond delay="106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Sé qué hacer, pero no sé cómo</a:t>
            </a:r>
            <a:endParaRPr lang="es-MX" sz="3200" dirty="0"/>
          </a:p>
        </p:txBody>
      </p:sp>
      <p:sp>
        <p:nvSpPr>
          <p:cNvPr id="3" name="2 Marcador de contenido"/>
          <p:cNvSpPr>
            <a:spLocks noGrp="1"/>
          </p:cNvSpPr>
          <p:nvPr>
            <p:ph idx="1"/>
          </p:nvPr>
        </p:nvSpPr>
        <p:spPr>
          <a:xfrm>
            <a:off x="467544" y="1219200"/>
            <a:ext cx="8229600" cy="5018112"/>
          </a:xfrm>
        </p:spPr>
        <p:txBody>
          <a:bodyPr>
            <a:noAutofit/>
          </a:bodyPr>
          <a:lstStyle/>
          <a:p>
            <a:r>
              <a:rPr lang="es-MX" sz="1800" dirty="0" smtClean="0"/>
              <a:t>El </a:t>
            </a:r>
            <a:r>
              <a:rPr lang="es-MX" sz="1800" b="1" dirty="0" smtClean="0"/>
              <a:t>objetivo</a:t>
            </a:r>
            <a:r>
              <a:rPr lang="es-MX" sz="1800" dirty="0" smtClean="0"/>
              <a:t> de la actividad es que los participantes se preparen para desarrollar y evaluar un plan de desarrollo laboral, identificando prioridades tanto profesionales como de trabajo y la forma en que pueden alcanzarlas. Para ello, los aprendizajes esperados son:</a:t>
            </a:r>
          </a:p>
          <a:p>
            <a:pPr>
              <a:buNone/>
            </a:pPr>
            <a:endParaRPr lang="es-MX" sz="600" dirty="0" smtClean="0"/>
          </a:p>
          <a:p>
            <a:pPr lvl="1"/>
            <a:r>
              <a:rPr lang="es-MX" sz="1800" b="1" u="sng" dirty="0" smtClean="0"/>
              <a:t>Conocimiento</a:t>
            </a:r>
            <a:r>
              <a:rPr lang="es-MX" sz="1800" b="1" dirty="0" smtClean="0"/>
              <a:t>:</a:t>
            </a:r>
            <a:r>
              <a:rPr lang="es-MX" sz="1800" dirty="0" smtClean="0"/>
              <a:t> </a:t>
            </a:r>
            <a:r>
              <a:rPr lang="es-ES_tradnl" sz="1800" dirty="0" smtClean="0"/>
              <a:t>Identificar prioridades profesionales y laborales, e idear cursos de acción para implementarlas, en el marco de un plan de desarrollo laboral.	</a:t>
            </a:r>
            <a:endParaRPr lang="es-MX" sz="1800" b="1" u="sng" dirty="0" smtClean="0"/>
          </a:p>
          <a:p>
            <a:pPr lvl="1"/>
            <a:r>
              <a:rPr lang="es-MX" sz="1800" b="1" u="sng" dirty="0" smtClean="0"/>
              <a:t>Habilidad</a:t>
            </a:r>
            <a:r>
              <a:rPr lang="es-MX" sz="1800" b="1" dirty="0" smtClean="0"/>
              <a:t>:</a:t>
            </a:r>
            <a:r>
              <a:rPr lang="es-MX" sz="1800" dirty="0" smtClean="0"/>
              <a:t> </a:t>
            </a:r>
            <a:r>
              <a:rPr lang="es-ES_tradnl" sz="1800" dirty="0" smtClean="0"/>
              <a:t>Planificar el proceso de ejecución y evaluación de logros, según metas profesionales y laborales previamente definidas.	</a:t>
            </a:r>
            <a:endParaRPr lang="es-MX" sz="1800" b="1" u="sng" dirty="0" smtClean="0"/>
          </a:p>
          <a:p>
            <a:pPr lvl="1"/>
            <a:r>
              <a:rPr lang="es-MX" sz="1800" b="1" u="sng" dirty="0" smtClean="0"/>
              <a:t>Actitud</a:t>
            </a:r>
            <a:r>
              <a:rPr lang="es-MX" sz="1800" b="1" dirty="0" smtClean="0"/>
              <a:t>:</a:t>
            </a:r>
            <a:r>
              <a:rPr lang="es-MX" sz="1800" dirty="0" smtClean="0"/>
              <a:t> </a:t>
            </a:r>
            <a:r>
              <a:rPr lang="es-ES_tradnl" sz="1800" dirty="0" smtClean="0"/>
              <a:t>Asignar importancia al logro de metas, mediante la determinación de un plan de desarrollo en el ámbito laboral.</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2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200"/>
                            </p:stCondLst>
                            <p:childTnLst>
                              <p:par>
                                <p:cTn id="23" presetID="47"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9200"/>
                            </p:stCondLst>
                            <p:childTnLst>
                              <p:par>
                                <p:cTn id="29" presetID="47" presetClass="entr" presetSubtype="0" fill="hold"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Sé qué hacer, pero no sé cómo</a:t>
            </a:r>
            <a:endParaRPr lang="es-MX" sz="3200" dirty="0"/>
          </a:p>
        </p:txBody>
      </p:sp>
      <p:sp>
        <p:nvSpPr>
          <p:cNvPr id="3" name="2 Marcador de contenido"/>
          <p:cNvSpPr>
            <a:spLocks noGrp="1"/>
          </p:cNvSpPr>
          <p:nvPr>
            <p:ph idx="1"/>
          </p:nvPr>
        </p:nvSpPr>
        <p:spPr>
          <a:xfrm>
            <a:off x="467544" y="1219200"/>
            <a:ext cx="8229600" cy="4741987"/>
          </a:xfrm>
        </p:spPr>
        <p:txBody>
          <a:bodyPr>
            <a:normAutofit fontScale="62500" lnSpcReduction="20000"/>
          </a:bodyPr>
          <a:lstStyle/>
          <a:p>
            <a:r>
              <a:rPr lang="es-MX" b="1" dirty="0" smtClean="0"/>
              <a:t>Descripción de la actividad</a:t>
            </a:r>
            <a:r>
              <a:rPr lang="es-MX" dirty="0" smtClean="0"/>
              <a:t>.</a:t>
            </a:r>
          </a:p>
          <a:p>
            <a:pPr lvl="1"/>
            <a:endParaRPr lang="es-MX" dirty="0" smtClean="0"/>
          </a:p>
          <a:p>
            <a:pPr lvl="1"/>
            <a:r>
              <a:rPr lang="es-MX" dirty="0" smtClean="0"/>
              <a:t>El objetivo de esta actividad es que los participantes </a:t>
            </a:r>
            <a:r>
              <a:rPr lang="es-MX" b="1" dirty="0" smtClean="0"/>
              <a:t>entrenen la habilidad de desarrollar y evaluar un plan de desarrollo laboral. </a:t>
            </a:r>
            <a:r>
              <a:rPr lang="es-MX" dirty="0" smtClean="0"/>
              <a:t>Los participantes son invitados a identificar prioridades, fundamentalmente profesionales y laborales, y la forma en que pueden alcanzarlas.</a:t>
            </a:r>
          </a:p>
          <a:p>
            <a:pPr lvl="1"/>
            <a:endParaRPr lang="es-MX" dirty="0" smtClean="0"/>
          </a:p>
          <a:p>
            <a:pPr lvl="1"/>
            <a:r>
              <a:rPr lang="es-MX" dirty="0" smtClean="0"/>
              <a:t>Para lograrlo se llevará a cabo un ejercicio que enfrentará a los participantes a la consecución de un objetivo previamente determinado, de manera tal que puedan trazar caminos concretos para alcanzarlos.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9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71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Sé qué hacer, pero no sé cómo</a:t>
            </a:r>
            <a:endParaRPr lang="es-MX" sz="3200" dirty="0"/>
          </a:p>
        </p:txBody>
      </p:sp>
      <p:sp>
        <p:nvSpPr>
          <p:cNvPr id="3" name="2 Marcador de contenido"/>
          <p:cNvSpPr>
            <a:spLocks noGrp="1"/>
          </p:cNvSpPr>
          <p:nvPr>
            <p:ph idx="1"/>
          </p:nvPr>
        </p:nvSpPr>
        <p:spPr>
          <a:xfrm>
            <a:off x="467544" y="1196752"/>
            <a:ext cx="8229600" cy="5030019"/>
          </a:xfrm>
        </p:spPr>
        <p:txBody>
          <a:bodyPr>
            <a:normAutofit fontScale="55000" lnSpcReduction="20000"/>
          </a:bodyPr>
          <a:lstStyle/>
          <a:p>
            <a:r>
              <a:rPr lang="es-MX" sz="5000" b="1" dirty="0" smtClean="0"/>
              <a:t>Desarrollo de la actividad</a:t>
            </a:r>
            <a:r>
              <a:rPr lang="es-MX" sz="5000" dirty="0" smtClean="0"/>
              <a:t>.</a:t>
            </a:r>
          </a:p>
          <a:p>
            <a:endParaRPr lang="es-MX" dirty="0" smtClean="0"/>
          </a:p>
          <a:p>
            <a:pPr lvl="1"/>
            <a:r>
              <a:rPr lang="es-MX" sz="3800" dirty="0" smtClean="0"/>
              <a:t>Recordemos que estamos revisando, una a una, las distintas acciones que forman parte del proceso de </a:t>
            </a:r>
            <a:r>
              <a:rPr lang="es-ES_tradnl" sz="3800" dirty="0" smtClean="0"/>
              <a:t>efectividad personal</a:t>
            </a:r>
            <a:r>
              <a:rPr lang="es-MX" sz="3800" dirty="0" smtClean="0"/>
              <a:t>. En esta actividad nos ocuparemos de </a:t>
            </a:r>
            <a:r>
              <a:rPr lang="es-ES_tradnl" sz="3800" b="1" dirty="0" smtClean="0"/>
              <a:t>entrenar la habilidad de desarrollar y evaluar un plan de desarrollo laboral</a:t>
            </a:r>
            <a:r>
              <a:rPr lang="es-MX" sz="3800" b="1" dirty="0" smtClean="0"/>
              <a:t>.</a:t>
            </a:r>
          </a:p>
          <a:p>
            <a:pPr lvl="1"/>
            <a:endParaRPr lang="es-MX" sz="3800" dirty="0" smtClean="0"/>
          </a:p>
          <a:p>
            <a:pPr lvl="1"/>
            <a:r>
              <a:rPr lang="es-MX" sz="3800" dirty="0" smtClean="0"/>
              <a:t>Necesitamos </a:t>
            </a:r>
            <a:r>
              <a:rPr lang="es-MX" sz="3800" b="1" dirty="0" smtClean="0"/>
              <a:t>que la actividad se desarrolle tal como fue planeada, pero más allá debemos materializarla por medio de acciones y establecer mecanismos de evaluación de nuestros logros para introducir los cambios que creamos pertinentes</a:t>
            </a:r>
            <a:endParaRPr lang="es-MX" sz="38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8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53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fontScale="62500" lnSpcReduction="20000"/>
          </a:bodyPr>
          <a:lstStyle/>
          <a:p>
            <a:r>
              <a:rPr lang="es-MX" b="1" dirty="0" smtClean="0"/>
              <a:t>Valoración del área de </a:t>
            </a:r>
            <a:r>
              <a:rPr lang="es-ES_tradnl" b="1" dirty="0" smtClean="0"/>
              <a:t>EFECTIVIDAD PERSONAL</a:t>
            </a:r>
            <a:r>
              <a:rPr lang="es-MX" b="1" dirty="0" smtClean="0"/>
              <a:t>:</a:t>
            </a:r>
          </a:p>
          <a:p>
            <a:endParaRPr lang="es-MX" dirty="0" smtClean="0"/>
          </a:p>
          <a:p>
            <a:pPr lvl="1"/>
            <a:r>
              <a:rPr lang="es-ES_tradnl" dirty="0" smtClean="0"/>
              <a:t>Puede quedar claro para todos que, si la vida nos es dada, la gran tarea que tenemos por delante es construirla y, reconociendo que ésta tiene un sentido. Nuestra misión es descubrirlo y actuar en consecuencia. En este desafío, de construir nuestra propia existencia, nos estamos jugando, ni más ni menos, que nuestra “felicidad”. Entrar a definir lo que encierra esta palabra sería muy ambicioso. Sin embargo, con certeza podemos afirmar que nadie quiere conscientemente ser un infeliz o amargado. Entonces, podemos convenir en que es nuestra responsabilidad consiste en desarrollar la efectividad personal, convirtiéndonos en nuestros propios líderes. </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450"/>
                            </p:stCondLst>
                            <p:childTnLst>
                              <p:par>
                                <p:cTn id="19" presetID="22" presetClass="entr" presetSubtype="4"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219200"/>
            <a:ext cx="8229600" cy="4741987"/>
          </a:xfrm>
        </p:spPr>
        <p:txBody>
          <a:bodyPr>
            <a:normAutofit fontScale="92500" lnSpcReduction="20000"/>
          </a:bodyPr>
          <a:lstStyle/>
          <a:p>
            <a:r>
              <a:rPr lang="es-MX" b="1" dirty="0" smtClean="0"/>
              <a:t>Desarrollo de la actividad</a:t>
            </a:r>
            <a:r>
              <a:rPr lang="es-MX" dirty="0" smtClean="0"/>
              <a:t>.</a:t>
            </a:r>
          </a:p>
          <a:p>
            <a:endParaRPr lang="es-MX" dirty="0" smtClean="0"/>
          </a:p>
          <a:p>
            <a:pPr lvl="1"/>
            <a:r>
              <a:rPr lang="es-MX" dirty="0" smtClean="0"/>
              <a:t>Los mecanismos de evaluación que nos propongamos nos servirán para realizar los ajustes a nuestro plan que creamos oportunos ya que muchas veces y por distintos motivos se realizan cambios que nos van alejando de nuestra meta y nos impiden llegar al resultado deseado. </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sp>
        <p:nvSpPr>
          <p:cNvPr id="6" name="1 Título"/>
          <p:cNvSpPr txBox="1">
            <a:spLocks/>
          </p:cNvSpPr>
          <p:nvPr/>
        </p:nvSpPr>
        <p:spPr>
          <a:xfrm>
            <a:off x="609600" y="116632"/>
            <a:ext cx="8229600" cy="11430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s-ES_tradnl" sz="3200" b="1" i="0" u="none" strike="noStrike" kern="1200" cap="none" spc="0" normalizeH="0" baseline="0" noProof="0" dirty="0" smtClean="0">
                <a:ln>
                  <a:noFill/>
                </a:ln>
                <a:solidFill>
                  <a:schemeClr val="bg1">
                    <a:lumMod val="75000"/>
                  </a:schemeClr>
                </a:solidFill>
                <a:effectLst>
                  <a:outerShdw blurRad="38100" dist="50800" dir="2700000" algn="tl">
                    <a:schemeClr val="accent6">
                      <a:lumMod val="75000"/>
                      <a:alpha val="43000"/>
                    </a:schemeClr>
                  </a:outerShdw>
                </a:effectLst>
                <a:uLnTx/>
                <a:uFillTx/>
                <a:latin typeface="+mj-lt"/>
                <a:ea typeface="+mj-ea"/>
                <a:cs typeface="+mj-cs"/>
              </a:rPr>
              <a:t>Sé qué hacer, pero no sé cómo</a:t>
            </a:r>
            <a:endParaRPr kumimoji="0" lang="es-MX" sz="3200" b="1" i="0" u="none" strike="noStrike" kern="1200" cap="none" spc="0" normalizeH="0" baseline="0" noProof="0" dirty="0">
              <a:ln>
                <a:noFill/>
              </a:ln>
              <a:solidFill>
                <a:schemeClr val="bg1">
                  <a:lumMod val="75000"/>
                </a:schemeClr>
              </a:solidFill>
              <a:effectLst>
                <a:outerShdw blurRad="38100" dist="50800" dir="2700000" algn="tl">
                  <a:schemeClr val="accent6">
                    <a:lumMod val="75000"/>
                    <a:alpha val="43000"/>
                  </a:scheme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8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Sé qué hacer, pero no sé cómo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Sé qué hacer, pero no sé cómo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Agujas y estambre...a tejer se ha dicho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GESTIONAR EL DESARROLLO DE LA PROPIA CARRERA.</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6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Agujas y estambre...a tejer se ha dicho</a:t>
            </a:r>
            <a:endParaRPr lang="es-MX" sz="3200" dirty="0"/>
          </a:p>
        </p:txBody>
      </p:sp>
      <p:sp>
        <p:nvSpPr>
          <p:cNvPr id="3" name="2 Marcador de contenido"/>
          <p:cNvSpPr>
            <a:spLocks noGrp="1"/>
          </p:cNvSpPr>
          <p:nvPr>
            <p:ph idx="1"/>
          </p:nvPr>
        </p:nvSpPr>
        <p:spPr>
          <a:xfrm>
            <a:off x="467544" y="1196752"/>
            <a:ext cx="8229600" cy="5030019"/>
          </a:xfrm>
        </p:spPr>
        <p:txBody>
          <a:bodyPr>
            <a:noAutofit/>
          </a:bodyPr>
          <a:lstStyle/>
          <a:p>
            <a:r>
              <a:rPr lang="es-MX" sz="1800" dirty="0" smtClean="0"/>
              <a:t>El </a:t>
            </a:r>
            <a:r>
              <a:rPr lang="es-MX" sz="1800" b="1" dirty="0" smtClean="0"/>
              <a:t>objetivo</a:t>
            </a:r>
            <a:r>
              <a:rPr lang="es-MX" sz="1800" dirty="0" smtClean="0"/>
              <a:t> de la actividad es que los participantes reconozcan las redes a las que pertenecen y los vínculos que tienen con ellas, para luego identificar y ampliar tejidos de apoyo que pueden utilizar para mejorar sus oportunidades de empleo. Para ello, los aprendizajes esperados son:</a:t>
            </a:r>
          </a:p>
          <a:p>
            <a:pPr algn="just"/>
            <a:endParaRPr lang="es-MX" sz="1600" dirty="0" smtClean="0"/>
          </a:p>
          <a:p>
            <a:pPr lvl="1"/>
            <a:r>
              <a:rPr lang="es-MX" sz="1600" b="1" u="sng" dirty="0" smtClean="0"/>
              <a:t>Conocimiento: </a:t>
            </a:r>
            <a:r>
              <a:rPr lang="es-ES_tradnl" sz="1600" dirty="0" smtClean="0"/>
              <a:t>Reconocer qué son y cómo operan las redes sociales, en pro de la consecución de objetivos.	</a:t>
            </a:r>
          </a:p>
          <a:p>
            <a:pPr lvl="1" algn="just">
              <a:buNone/>
            </a:pPr>
            <a:endParaRPr lang="es-MX" sz="1600" b="1" u="sng" dirty="0" smtClean="0"/>
          </a:p>
          <a:p>
            <a:pPr lvl="1"/>
            <a:r>
              <a:rPr lang="es-MX" sz="1600" b="1" u="sng" dirty="0" smtClean="0"/>
              <a:t>Habilidad</a:t>
            </a:r>
            <a:r>
              <a:rPr lang="es-MX" sz="1600" b="1" dirty="0" smtClean="0"/>
              <a:t>:</a:t>
            </a:r>
            <a:r>
              <a:rPr lang="es-MX" sz="1600" dirty="0" smtClean="0"/>
              <a:t> </a:t>
            </a:r>
            <a:r>
              <a:rPr lang="es-ES_tradnl" sz="1600" dirty="0" smtClean="0"/>
              <a:t>Identificar y utilizar redes de apoyo, en el contexto de los tejidos sociales.</a:t>
            </a:r>
            <a:endParaRPr lang="es-MX" sz="1600" dirty="0" smtClean="0"/>
          </a:p>
          <a:p>
            <a:pPr lvl="1" algn="just">
              <a:buNone/>
            </a:pPr>
            <a:endParaRPr lang="es-MX" sz="1600" b="1" u="sng" dirty="0" smtClean="0"/>
          </a:p>
          <a:p>
            <a:pPr lvl="1"/>
            <a:r>
              <a:rPr lang="es-MX" sz="1600" b="1" u="sng" dirty="0" smtClean="0"/>
              <a:t>Actitud</a:t>
            </a:r>
            <a:r>
              <a:rPr lang="es-MX" sz="1600" b="1" dirty="0" smtClean="0"/>
              <a:t>:</a:t>
            </a:r>
            <a:r>
              <a:rPr lang="es-MX" sz="1600" dirty="0" smtClean="0"/>
              <a:t> </a:t>
            </a:r>
            <a:r>
              <a:rPr lang="es-ES_tradnl" sz="1600" dirty="0" smtClean="0"/>
              <a:t>Ser gestor de su propio desarrollo, utilizando redes sociales.	</a:t>
            </a:r>
          </a:p>
          <a:p>
            <a:pPr lvl="1" algn="just">
              <a:buNone/>
            </a:pPr>
            <a:endParaRPr lang="es-MX" sz="16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62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82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102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Agujas y estambre...a tejer se ha dicho</a:t>
            </a:r>
            <a:endParaRPr lang="es-MX" sz="3200" dirty="0"/>
          </a:p>
        </p:txBody>
      </p:sp>
      <p:sp>
        <p:nvSpPr>
          <p:cNvPr id="3" name="2 Marcador de contenido"/>
          <p:cNvSpPr>
            <a:spLocks noGrp="1"/>
          </p:cNvSpPr>
          <p:nvPr>
            <p:ph idx="1"/>
          </p:nvPr>
        </p:nvSpPr>
        <p:spPr>
          <a:xfrm>
            <a:off x="467544" y="1196752"/>
            <a:ext cx="8229600" cy="4886003"/>
          </a:xfrm>
        </p:spPr>
        <p:txBody>
          <a:bodyPr>
            <a:normAutofit fontScale="70000" lnSpcReduction="20000"/>
          </a:bodyPr>
          <a:lstStyle/>
          <a:p>
            <a:r>
              <a:rPr lang="es-MX" b="1" dirty="0" smtClean="0"/>
              <a:t>Descripción de la actividad</a:t>
            </a:r>
            <a:r>
              <a:rPr lang="es-MX" dirty="0" smtClean="0"/>
              <a:t>.</a:t>
            </a:r>
          </a:p>
          <a:p>
            <a:pPr>
              <a:buNone/>
            </a:pPr>
            <a:endParaRPr lang="es-MX" sz="900" dirty="0" smtClean="0"/>
          </a:p>
          <a:p>
            <a:pPr lvl="1"/>
            <a:r>
              <a:rPr lang="es-MX" dirty="0" smtClean="0"/>
              <a:t>El objetivo de esta actividad es que los participantes </a:t>
            </a:r>
            <a:r>
              <a:rPr lang="es-MX" b="1" dirty="0" smtClean="0"/>
              <a:t>reconozcan las redes a las que pertenecen y los vínculos que tienen con ellas,</a:t>
            </a:r>
            <a:r>
              <a:rPr lang="es-MX" dirty="0" smtClean="0"/>
              <a:t> para luego identificar y ampliar tejidos de apoyo que pueden utilizar para mejorar sus oportunidades de empleo.</a:t>
            </a:r>
          </a:p>
          <a:p>
            <a:pPr lvl="1">
              <a:buNone/>
            </a:pPr>
            <a:endParaRPr lang="es-MX" dirty="0" smtClean="0"/>
          </a:p>
          <a:p>
            <a:pPr lvl="1"/>
            <a:r>
              <a:rPr lang="es-MX" dirty="0" smtClean="0"/>
              <a:t>Los participantes realizarán un juego individual, primero, y luego en equipos que les permitirá construir un mapa de relaciones interpersonales, desde los vínculos más cercanos hasta los más distantes, pero necesarios para el desarrollo personal y profesional.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76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8600"/>
                            </p:stCondLst>
                            <p:childTnLst>
                              <p:par>
                                <p:cTn id="22" presetID="2" presetClass="entr" presetSubtype="4"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Agujas y estambre...a tejer se ha dicho</a:t>
            </a:r>
            <a:endParaRPr lang="es-MX" sz="3200" dirty="0"/>
          </a:p>
        </p:txBody>
      </p:sp>
      <p:sp>
        <p:nvSpPr>
          <p:cNvPr id="3" name="2 Marcador de contenido"/>
          <p:cNvSpPr>
            <a:spLocks noGrp="1"/>
          </p:cNvSpPr>
          <p:nvPr>
            <p:ph idx="1"/>
          </p:nvPr>
        </p:nvSpPr>
        <p:spPr>
          <a:xfrm>
            <a:off x="467544" y="1196752"/>
            <a:ext cx="8229600" cy="5112568"/>
          </a:xfrm>
        </p:spPr>
        <p:txBody>
          <a:bodyPr>
            <a:normAutofit fontScale="92500" lnSpcReduction="20000"/>
          </a:bodyPr>
          <a:lstStyle/>
          <a:p>
            <a:r>
              <a:rPr lang="es-MX" sz="3300" b="1" dirty="0" smtClean="0"/>
              <a:t>Desarrollo de la actividad</a:t>
            </a:r>
            <a:r>
              <a:rPr lang="es-MX" sz="3300" dirty="0" smtClean="0"/>
              <a:t>.</a:t>
            </a:r>
            <a:endParaRPr lang="es-MX" sz="1300" dirty="0" smtClean="0"/>
          </a:p>
          <a:p>
            <a:pPr lvl="1"/>
            <a:r>
              <a:rPr lang="es-MX" dirty="0" smtClean="0"/>
              <a:t>¿Pero </a:t>
            </a:r>
            <a:r>
              <a:rPr lang="es-MX" b="1" dirty="0" smtClean="0"/>
              <a:t>para qué quiero tejer mi red</a:t>
            </a:r>
            <a:r>
              <a:rPr lang="es-MX" dirty="0" smtClean="0"/>
              <a:t>? Las personas somos seres relacionales, es decir que requerimos de la participación de otros en todos los ámbitos de la vida. Tenemos </a:t>
            </a:r>
            <a:r>
              <a:rPr lang="es-MX" b="1" dirty="0" smtClean="0"/>
              <a:t>redes primarias</a:t>
            </a:r>
            <a:r>
              <a:rPr lang="es-MX" dirty="0" smtClean="0"/>
              <a:t>, que se tejen dentro del círculo familiar; </a:t>
            </a:r>
            <a:r>
              <a:rPr lang="es-MX" b="1" dirty="0" smtClean="0"/>
              <a:t>secundarias</a:t>
            </a:r>
            <a:r>
              <a:rPr lang="es-MX" dirty="0" smtClean="0"/>
              <a:t>, entre amigos o personas relacionadas afectivamente y </a:t>
            </a:r>
            <a:r>
              <a:rPr lang="es-MX" b="1" dirty="0" smtClean="0"/>
              <a:t>terciarias</a:t>
            </a:r>
            <a:r>
              <a:rPr lang="es-MX" dirty="0" smtClean="0"/>
              <a:t>, entre personas representantes de organizaciones e instituciones.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8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Agujas y estambre...a tejer se ha dicho</a:t>
            </a:r>
            <a:endParaRPr lang="es-MX" sz="3200" dirty="0"/>
          </a:p>
        </p:txBody>
      </p:sp>
      <p:sp>
        <p:nvSpPr>
          <p:cNvPr id="3" name="2 Marcador de contenido"/>
          <p:cNvSpPr>
            <a:spLocks noGrp="1"/>
          </p:cNvSpPr>
          <p:nvPr>
            <p:ph idx="1"/>
          </p:nvPr>
        </p:nvSpPr>
        <p:spPr>
          <a:xfrm>
            <a:off x="467544" y="1143000"/>
            <a:ext cx="8229600" cy="5083771"/>
          </a:xfrm>
        </p:spPr>
        <p:txBody>
          <a:bodyPr>
            <a:normAutofit fontScale="32500" lnSpcReduction="20000"/>
          </a:bodyPr>
          <a:lstStyle/>
          <a:p>
            <a:r>
              <a:rPr lang="es-MX" sz="6200" b="1" dirty="0" smtClean="0"/>
              <a:t>Desarrollo de la actividad</a:t>
            </a:r>
            <a:r>
              <a:rPr lang="es-MX" sz="6200" dirty="0" smtClean="0"/>
              <a:t>.</a:t>
            </a:r>
          </a:p>
          <a:p>
            <a:endParaRPr lang="es-MX" sz="2000" dirty="0" smtClean="0"/>
          </a:p>
          <a:p>
            <a:pPr lvl="1"/>
            <a:r>
              <a:rPr lang="es-MX" sz="4900" dirty="0" smtClean="0"/>
              <a:t>Las </a:t>
            </a:r>
            <a:r>
              <a:rPr lang="es-MX" sz="4900" b="1" dirty="0" smtClean="0"/>
              <a:t>redes sociales </a:t>
            </a:r>
            <a:r>
              <a:rPr lang="es-MX" sz="4900" dirty="0" smtClean="0"/>
              <a:t>permiten generar relaciones de colaboración, poner en común los recursos, desarrollar actividades en beneficio de sus integrantes, ampliar y estrechar vínculos, crear sentido de pertenencia, socializar conocimientos, saberes y experiencias, constituir confianzas y establecer relaciones de intercambio y reciprocidad.</a:t>
            </a:r>
          </a:p>
          <a:p>
            <a:pPr lvl="1">
              <a:buNone/>
            </a:pPr>
            <a:endParaRPr lang="es-MX" sz="1800" dirty="0" smtClean="0"/>
          </a:p>
          <a:p>
            <a:pPr lvl="1"/>
            <a:r>
              <a:rPr lang="es-MX" sz="4900" dirty="0" smtClean="0"/>
              <a:t>Lo anterior se fortalece con el avance tecnológico de hoy en día que ha incorporado un nuevo enfoque: ahora todos estamos más cerca, casi sin barrera de tiempo y espacio.</a:t>
            </a:r>
          </a:p>
          <a:p>
            <a:pPr lvl="1">
              <a:buNone/>
            </a:pPr>
            <a:endParaRPr lang="es-MX" sz="1800" dirty="0" smtClean="0"/>
          </a:p>
          <a:p>
            <a:pPr lvl="1"/>
            <a:r>
              <a:rPr lang="es-MX" sz="4900" dirty="0" smtClean="0"/>
              <a:t>Sin embargo, este nuevo escenario plantea muchos desafíos, en el sentido de desarrollar las competencias de las personas para acceder a las oportunidades y minimizar los riesgos que representa este nuevo modelo.</a:t>
            </a:r>
          </a:p>
          <a:p>
            <a:pPr lvl="1">
              <a:buNone/>
            </a:pPr>
            <a:endParaRPr lang="es-MX" sz="1800" dirty="0" smtClean="0"/>
          </a:p>
          <a:p>
            <a:pPr lvl="1"/>
            <a:r>
              <a:rPr lang="es-MX" sz="4900" dirty="0" smtClean="0"/>
              <a:t>Finalmente, hacer uso de las redes sociales y tecnológicas es un recurso que hoy no puede desdeñarse.</a:t>
            </a:r>
            <a:endParaRPr lang="es-MX" sz="4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8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210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par>
                          <p:cTn id="32" fill="hold">
                            <p:stCondLst>
                              <p:cond delay="2855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p:cTn id="35"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6" end="6"/>
                                            </p:txEl>
                                          </p:spTgt>
                                        </p:tgtEl>
                                      </p:cBhvr>
                                    </p:animEffect>
                                  </p:childTnLst>
                                </p:cTn>
                              </p:par>
                            </p:childTnLst>
                          </p:cTn>
                        </p:par>
                        <p:par>
                          <p:cTn id="40" fill="hold">
                            <p:stCondLst>
                              <p:cond delay="38000"/>
                            </p:stCondLst>
                            <p:childTnLst>
                              <p:par>
                                <p:cTn id="41" presetID="41" presetClass="entr" presetSubtype="0" fill="hold" nodeType="afterEffect">
                                  <p:stCondLst>
                                    <p:cond delay="0"/>
                                  </p:stCondLst>
                                  <p:iterate type="lt">
                                    <p:tmPct val="10000"/>
                                  </p:iterate>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p:cTn id="43"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Agujas y estambre...a tejer se ha dicho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Agujas y estambre...a tejer se ha dicho</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a:xfrm>
            <a:off x="251520" y="1368624"/>
            <a:ext cx="8640960" cy="5184576"/>
          </a:xfrm>
        </p:spPr>
        <p:txBody>
          <a:bodyPr>
            <a:normAutofit fontScale="62500" lnSpcReduction="20000"/>
          </a:bodyPr>
          <a:lstStyle/>
          <a:p>
            <a:r>
              <a:rPr lang="es-MX" sz="3520" dirty="0" smtClean="0"/>
              <a:t>La importancia de la efectividad personal en la vida cotidiana:</a:t>
            </a:r>
          </a:p>
          <a:p>
            <a:endParaRPr lang="es-MX" sz="1800" dirty="0" smtClean="0"/>
          </a:p>
          <a:p>
            <a:pPr lvl="1"/>
            <a:r>
              <a:rPr lang="es-ES_tradnl" dirty="0" smtClean="0"/>
              <a:t>El mundo en que vivimos nos exige constantemente que seamos efectivos. Si hacemos el ejercicio de revisar cualquiera de nuestros días, nos daremos cuenta de la cantidad de acciones que tenemos que realizar. No sólo se requiere que las hagamos bien, sino que además no perdamos de vista para qué las estamos haciendo. ¿Nos preguntamos a menudo por qué estamos haciendo lo que estamos haciendo? Seguramente la respuesta es que no tenemos el tiempo necesario para reflexionar, lo cual nos lleva a que con alguna frecuencia estemos tratando de hacer muy bien algo que no deberíamos estar haciendo. Es claro que el logro de las metas que nos hemos planteado para un futuro cercano o lejano, depende de la calidad de las decisiones y acciones que realizamos en el presente.</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2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La Web de la amistad</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TRABAJAR CON CONFIANZA Y SEGURIDAD.</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8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La Web de la amistad</a:t>
            </a:r>
            <a:endParaRPr lang="es-MX" sz="3200" dirty="0"/>
          </a:p>
        </p:txBody>
      </p:sp>
      <p:sp>
        <p:nvSpPr>
          <p:cNvPr id="3" name="2 Marcador de contenido"/>
          <p:cNvSpPr>
            <a:spLocks noGrp="1"/>
          </p:cNvSpPr>
          <p:nvPr>
            <p:ph idx="1"/>
          </p:nvPr>
        </p:nvSpPr>
        <p:spPr>
          <a:xfrm>
            <a:off x="467544" y="1143000"/>
            <a:ext cx="8229600" cy="5166320"/>
          </a:xfrm>
        </p:spPr>
        <p:txBody>
          <a:bodyPr>
            <a:noAutofit/>
          </a:bodyPr>
          <a:lstStyle/>
          <a:p>
            <a:r>
              <a:rPr lang="es-MX" sz="1800" dirty="0" smtClean="0"/>
              <a:t>El </a:t>
            </a:r>
            <a:r>
              <a:rPr lang="es-MX" sz="1800" b="1" dirty="0" smtClean="0"/>
              <a:t>objetivo</a:t>
            </a:r>
            <a:r>
              <a:rPr lang="es-MX" sz="1800" dirty="0" smtClean="0"/>
              <a:t> de la actividad es que los participantes </a:t>
            </a:r>
            <a:r>
              <a:rPr lang="es-MX" sz="1800" b="1" dirty="0" smtClean="0"/>
              <a:t>tomen conciencia del valor de la autonomía y desarrollen competencias que les permitan saber ser, saber hacer, y saber lograr resultados</a:t>
            </a:r>
            <a:r>
              <a:rPr lang="es-MX" sz="1800" dirty="0" smtClean="0"/>
              <a:t> basándose en sus propias capacidades. Para ello, los aprendizajes esperados son:</a:t>
            </a:r>
          </a:p>
          <a:p>
            <a:endParaRPr lang="es-MX" sz="1000" dirty="0" smtClean="0"/>
          </a:p>
          <a:p>
            <a:pPr lvl="1"/>
            <a:r>
              <a:rPr lang="es-MX" sz="1800" b="1" u="sng" dirty="0" smtClean="0"/>
              <a:t>Conocimiento</a:t>
            </a:r>
            <a:r>
              <a:rPr lang="es-MX" sz="1800" b="1" dirty="0" smtClean="0"/>
              <a:t>:</a:t>
            </a:r>
            <a:r>
              <a:rPr lang="es-MX" sz="1800" dirty="0" smtClean="0"/>
              <a:t> </a:t>
            </a:r>
            <a:r>
              <a:rPr lang="es-ES_tradnl" sz="1800" dirty="0" smtClean="0"/>
              <a:t>Reconocer el valor de la autonomía en la realización de una tarea.</a:t>
            </a:r>
            <a:endParaRPr lang="es-MX" sz="1800" dirty="0" smtClean="0"/>
          </a:p>
          <a:p>
            <a:pPr lvl="1" algn="just"/>
            <a:endParaRPr lang="es-MX" sz="600" b="1" u="sng" dirty="0" smtClean="0"/>
          </a:p>
          <a:p>
            <a:pPr lvl="1"/>
            <a:r>
              <a:rPr lang="es-MX" sz="1800" b="1" u="sng" dirty="0" smtClean="0"/>
              <a:t>Habilidad</a:t>
            </a:r>
            <a:r>
              <a:rPr lang="es-MX" sz="1800" b="1" dirty="0" smtClean="0"/>
              <a:t>:</a:t>
            </a:r>
            <a:r>
              <a:rPr lang="es-MX" sz="1800" dirty="0" smtClean="0"/>
              <a:t> </a:t>
            </a:r>
            <a:r>
              <a:rPr lang="es-ES_tradnl" sz="1800" dirty="0" smtClean="0"/>
              <a:t>Prever la búsqueda y obtención de condiciones necesarias para el desarrollo autónomo de una tarea.	</a:t>
            </a:r>
          </a:p>
          <a:p>
            <a:pPr lvl="1">
              <a:buNone/>
            </a:pPr>
            <a:endParaRPr lang="es-MX" sz="600" b="1" u="sng" dirty="0" smtClean="0"/>
          </a:p>
          <a:p>
            <a:pPr lvl="1"/>
            <a:r>
              <a:rPr lang="es-MX" sz="1800" b="1" u="sng" dirty="0" smtClean="0"/>
              <a:t>Actitud</a:t>
            </a:r>
            <a:r>
              <a:rPr lang="es-MX" sz="1800" b="1" dirty="0" smtClean="0"/>
              <a:t>:</a:t>
            </a:r>
            <a:r>
              <a:rPr lang="es-MX" sz="1800" dirty="0" smtClean="0"/>
              <a:t> </a:t>
            </a:r>
            <a:r>
              <a:rPr lang="es-ES_tradnl" sz="1800" dirty="0" smtClean="0"/>
              <a:t>Predisponerse a una actitud de autonomía para resolver problemas y tomar decisiones, dentro de los límites de responsabilidad</a:t>
            </a:r>
            <a:r>
              <a:rPr lang="es-MX" sz="1800" dirty="0" smtClean="0"/>
              <a:t>.</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5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5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5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Descripción de la actividad</a:t>
            </a:r>
            <a:r>
              <a:rPr lang="es-MX" dirty="0" smtClean="0"/>
              <a:t>.</a:t>
            </a:r>
          </a:p>
          <a:p>
            <a:endParaRPr lang="es-MX" sz="1400" dirty="0" smtClean="0"/>
          </a:p>
          <a:p>
            <a:pPr lvl="1"/>
            <a:r>
              <a:rPr lang="es-MX" dirty="0" smtClean="0"/>
              <a:t>El propósito de esta actividad se orienta a f</a:t>
            </a:r>
            <a:r>
              <a:rPr lang="es-MX" b="1" dirty="0" smtClean="0"/>
              <a:t>acilitar que los participantes tomen conciencia del valor de la autonomía y desarrollen competencias que les permitan saber ser, saber hacer y saber lograr resultados </a:t>
            </a:r>
            <a:r>
              <a:rPr lang="es-MX" dirty="0" smtClean="0"/>
              <a:t>basándose en sus propias capacidades.</a:t>
            </a:r>
          </a:p>
          <a:p>
            <a:pPr lvl="1">
              <a:buNone/>
            </a:pPr>
            <a:endParaRPr lang="es-MX" dirty="0" smtClean="0"/>
          </a:p>
          <a:p>
            <a:pPr lvl="1"/>
            <a:r>
              <a:rPr lang="es-MX" dirty="0" smtClean="0"/>
              <a:t>La actividad consisten en imaginar las condiciones que aumentan la posibilidad de autonomía cuando uno está en un país extranjero; se considera difícil por los desafíos que representa.</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9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69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a:xfrm>
            <a:off x="467544" y="1196752"/>
            <a:ext cx="8229600" cy="5030019"/>
          </a:xfrm>
        </p:spPr>
        <p:txBody>
          <a:bodyPr>
            <a:normAutofit fontScale="25000" lnSpcReduction="20000"/>
          </a:bodyPr>
          <a:lstStyle/>
          <a:p>
            <a:r>
              <a:rPr lang="es-MX" sz="8000" b="1" dirty="0" smtClean="0"/>
              <a:t>Desarrollo de la actividad</a:t>
            </a:r>
            <a:r>
              <a:rPr lang="es-MX" sz="8000" dirty="0" smtClean="0"/>
              <a:t>.</a:t>
            </a:r>
          </a:p>
          <a:p>
            <a:pPr lvl="1"/>
            <a:endParaRPr lang="es-MX" sz="3000" dirty="0" smtClean="0"/>
          </a:p>
          <a:p>
            <a:pPr lvl="1"/>
            <a:r>
              <a:rPr lang="es-MX" sz="7200" dirty="0" smtClean="0"/>
              <a:t>A lo largo de la vida, las personas se van enfrentando a </a:t>
            </a:r>
            <a:r>
              <a:rPr lang="es-MX" sz="7200" b="1" dirty="0" smtClean="0"/>
              <a:t>distintos desafíos</a:t>
            </a:r>
            <a:r>
              <a:rPr lang="es-MX" sz="7200" dirty="0" smtClean="0"/>
              <a:t>, mismos que deben de </a:t>
            </a:r>
            <a:r>
              <a:rPr lang="es-MX" sz="7200" b="1" dirty="0" smtClean="0"/>
              <a:t>afrontar</a:t>
            </a:r>
            <a:r>
              <a:rPr lang="es-MX" sz="7200" dirty="0" smtClean="0"/>
              <a:t> de una manera </a:t>
            </a:r>
            <a:r>
              <a:rPr lang="es-MX" sz="7200" b="1" dirty="0" smtClean="0"/>
              <a:t>autónoma y responsable</a:t>
            </a:r>
            <a:r>
              <a:rPr lang="es-MX" sz="7200" dirty="0" smtClean="0"/>
              <a:t>. Para ello es necesario que aprendan a valerse por sí mismas tanto en lo individual como en la interacción social y a tomar decisiones.</a:t>
            </a:r>
          </a:p>
          <a:p>
            <a:pPr lvl="1">
              <a:buNone/>
            </a:pPr>
            <a:endParaRPr lang="es-MX" sz="7200" dirty="0" smtClean="0"/>
          </a:p>
          <a:p>
            <a:pPr lvl="1"/>
            <a:r>
              <a:rPr lang="es-MX" sz="7200" b="1" dirty="0" smtClean="0"/>
              <a:t>La autonomía en el mundo laboral tiene gran significado porque es desde esta capacidad de autogestión que cada colaborador contribuye eficientemente a las metas organizacionales</a:t>
            </a:r>
            <a:r>
              <a:rPr lang="es-MX" sz="7200" dirty="0" smtClean="0"/>
              <a:t>, ya sea comprometiéndose con los objetivos, dotándose de medios para alcanzarlos, persistir frente a los obstáculos que se presenten, evaluar los resultados obtenidos y según éstos redireccionar el curso de la acción.</a:t>
            </a:r>
          </a:p>
          <a:p>
            <a:pPr lvl="1"/>
            <a:endParaRPr lang="es-MX" sz="6000" dirty="0" smtClean="0"/>
          </a:p>
          <a:p>
            <a:pPr lvl="1">
              <a:buNone/>
            </a:pPr>
            <a:endParaRPr lang="es-MX" sz="60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1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61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a:xfrm>
            <a:off x="467544" y="1052736"/>
            <a:ext cx="8229600" cy="5256584"/>
          </a:xfrm>
        </p:spPr>
        <p:txBody>
          <a:bodyPr>
            <a:noAutofit/>
          </a:bodyPr>
          <a:lstStyle/>
          <a:p>
            <a:r>
              <a:rPr lang="es-MX" sz="2000" b="1" dirty="0" smtClean="0"/>
              <a:t>Desarrollo de la actividad</a:t>
            </a:r>
            <a:r>
              <a:rPr lang="es-MX" sz="2000" dirty="0" smtClean="0"/>
              <a:t>.</a:t>
            </a:r>
          </a:p>
          <a:p>
            <a:pPr lvl="1"/>
            <a:endParaRPr lang="es-MX" sz="700" dirty="0" smtClean="0"/>
          </a:p>
          <a:p>
            <a:pPr lvl="1"/>
            <a:r>
              <a:rPr lang="es-MX" sz="1800" dirty="0" smtClean="0"/>
              <a:t>Hoy en día la vida laboral se desenvuelve en un ambiente que, más que ayer, requiere de </a:t>
            </a:r>
            <a:r>
              <a:rPr lang="es-MX" sz="1800" b="1" dirty="0" smtClean="0"/>
              <a:t>personas autónomas</a:t>
            </a:r>
            <a:r>
              <a:rPr lang="es-MX" sz="1800" dirty="0" smtClean="0"/>
              <a:t>. Principalmente por los efectos derivados de las nuevas tecnologías. Si bien Internet nos ofrece más y mejor acceso a la información </a:t>
            </a:r>
            <a:r>
              <a:rPr lang="es-MX" sz="1800" b="1" dirty="0" smtClean="0"/>
              <a:t>dependerá de nosotros </a:t>
            </a:r>
            <a:r>
              <a:rPr lang="es-MX" sz="1800" dirty="0" smtClean="0"/>
              <a:t>el uso que le demos. </a:t>
            </a:r>
          </a:p>
          <a:p>
            <a:pPr lvl="1">
              <a:buNone/>
            </a:pPr>
            <a:endParaRPr lang="es-MX" sz="1800" dirty="0" smtClean="0"/>
          </a:p>
          <a:p>
            <a:pPr lvl="1"/>
            <a:r>
              <a:rPr lang="es-MX" sz="1800" dirty="0" smtClean="0"/>
              <a:t>Tomar decisiones, evaluar alternativas, sugerir nuevos escenarios con creatividad, son todas capacidades que parten desde las nuevas y diversas fuentes de conocimiento, pero solo se potencian cuando las gestionamos con autonomía, independencia, juicio equilibrado, consistencia de fundamentos y sobre todo responsabilidad en los posibles impactos de nuestro actuar.</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1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2" fill="hold">
                            <p:stCondLst>
                              <p:cond delay="1635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anim calcmode="lin" valueType="num">
                                      <p:cBhvr>
                                        <p:cTn id="26" dur="5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7"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a:xfrm>
            <a:off x="467544" y="1219200"/>
            <a:ext cx="8229600" cy="4741987"/>
          </a:xfrm>
        </p:spPr>
        <p:txBody>
          <a:bodyPr>
            <a:normAutofit fontScale="62500" lnSpcReduction="20000"/>
          </a:bodyPr>
          <a:lstStyle/>
          <a:p>
            <a:r>
              <a:rPr lang="es-MX" sz="3600" b="1" dirty="0" smtClean="0"/>
              <a:t>Desarrollo de la actividad</a:t>
            </a:r>
            <a:r>
              <a:rPr lang="es-MX" sz="3600" dirty="0" smtClean="0"/>
              <a:t>.</a:t>
            </a:r>
          </a:p>
          <a:p>
            <a:endParaRPr lang="es-MX" dirty="0" smtClean="0"/>
          </a:p>
          <a:p>
            <a:pPr lvl="1"/>
            <a:r>
              <a:rPr lang="es-MX" sz="2900" dirty="0" smtClean="0"/>
              <a:t>Es importante resaltar que </a:t>
            </a:r>
            <a:r>
              <a:rPr lang="es-MX" sz="2900" b="1" dirty="0" smtClean="0"/>
              <a:t>las estructuras salariales actuales están calculadas en función de resultados</a:t>
            </a:r>
            <a:r>
              <a:rPr lang="es-MX" sz="2900" dirty="0" smtClean="0"/>
              <a:t>, lo cual requiere mayor capacidad de autogestión.</a:t>
            </a:r>
          </a:p>
          <a:p>
            <a:pPr lvl="1">
              <a:buNone/>
            </a:pPr>
            <a:endParaRPr lang="es-MX" sz="2900" dirty="0" smtClean="0"/>
          </a:p>
          <a:p>
            <a:pPr lvl="1"/>
            <a:r>
              <a:rPr lang="es-MX" sz="2900" dirty="0" smtClean="0"/>
              <a:t>Finalmente, el desafío que impone la globalización genera condiciones de competencia que se pueden ver de dos maneras: como  un impedimento o como una oportunidad. </a:t>
            </a:r>
            <a:r>
              <a:rPr lang="es-MX" sz="2900" b="1" dirty="0" smtClean="0"/>
              <a:t>La autonomía, la capacidad de gestión, la creativad, la capacidad de solucionar problemas, la perseverancia y la toma de decisiones oportunas, pueden hacer la diferencia</a:t>
            </a:r>
            <a:r>
              <a:rPr lang="es-MX" sz="2900" dirty="0" smtClean="0"/>
              <a:t>.</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1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13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Web de la amistad</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La Discada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TRABAJAR CON CONFIANZA Y SEGURIDAD.</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8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La Discada</a:t>
            </a:r>
            <a:endParaRPr lang="es-MX" sz="3200" dirty="0"/>
          </a:p>
        </p:txBody>
      </p:sp>
      <p:sp>
        <p:nvSpPr>
          <p:cNvPr id="3" name="2 Marcador de contenido"/>
          <p:cNvSpPr>
            <a:spLocks noGrp="1"/>
          </p:cNvSpPr>
          <p:nvPr>
            <p:ph idx="1"/>
          </p:nvPr>
        </p:nvSpPr>
        <p:spPr/>
        <p:txBody>
          <a:bodyPr>
            <a:noAutofit/>
          </a:bodyPr>
          <a:lstStyle/>
          <a:p>
            <a:r>
              <a:rPr lang="es-MX" sz="1800" dirty="0" smtClean="0"/>
              <a:t>El </a:t>
            </a:r>
            <a:r>
              <a:rPr lang="es-MX" sz="1800" b="1" dirty="0" smtClean="0"/>
              <a:t>objetivo</a:t>
            </a:r>
            <a:r>
              <a:rPr lang="es-MX" sz="1800" dirty="0" smtClean="0"/>
              <a:t> de la actividad consiste en que los participantes </a:t>
            </a:r>
            <a:r>
              <a:rPr lang="es-MX" sz="1800" b="1" dirty="0" smtClean="0"/>
              <a:t>entrenen la capacidad de toma de decisiones y fundamenten los argumentos </a:t>
            </a:r>
            <a:r>
              <a:rPr lang="es-MX" sz="1800" dirty="0" smtClean="0"/>
              <a:t>que los llevan a una decisón. Para ello, los aprendizajes esperados son:</a:t>
            </a:r>
          </a:p>
          <a:p>
            <a:pPr algn="just"/>
            <a:endParaRPr lang="es-MX" sz="800" dirty="0" smtClean="0"/>
          </a:p>
          <a:p>
            <a:pPr lvl="1"/>
            <a:r>
              <a:rPr lang="es-MX" sz="1800" b="1" u="sng" dirty="0" smtClean="0"/>
              <a:t>Conocimiento</a:t>
            </a:r>
            <a:r>
              <a:rPr lang="es-MX" sz="1800" b="1" dirty="0" smtClean="0"/>
              <a:t>:</a:t>
            </a:r>
            <a:r>
              <a:rPr lang="es-MX" sz="1800" dirty="0" smtClean="0"/>
              <a:t> </a:t>
            </a:r>
            <a:r>
              <a:rPr lang="es-ES_tradnl" sz="1800" dirty="0" smtClean="0"/>
              <a:t>Reconocer el tipo de argumentación que facilita las buenas decisiones.</a:t>
            </a:r>
            <a:endParaRPr lang="es-MX" sz="1800" dirty="0" smtClean="0"/>
          </a:p>
          <a:p>
            <a:pPr lvl="1" algn="just"/>
            <a:endParaRPr lang="es-MX" sz="600" b="1" u="sng" dirty="0" smtClean="0"/>
          </a:p>
          <a:p>
            <a:pPr lvl="1"/>
            <a:r>
              <a:rPr lang="es-MX" sz="1800" b="1" u="sng" dirty="0" smtClean="0"/>
              <a:t>Habilidad: </a:t>
            </a:r>
            <a:r>
              <a:rPr lang="es-ES_tradnl" sz="1800" dirty="0" smtClean="0"/>
              <a:t>Expresar argumentos que conduzcan a enriquecer los procesos de toma de decisiones.	</a:t>
            </a:r>
          </a:p>
          <a:p>
            <a:pPr lvl="1" algn="just"/>
            <a:endParaRPr lang="es-MX" sz="600" b="1" u="sng" dirty="0" smtClean="0"/>
          </a:p>
          <a:p>
            <a:pPr lvl="1"/>
            <a:r>
              <a:rPr lang="es-MX" sz="1800" b="1" u="sng" dirty="0" smtClean="0"/>
              <a:t>Actitud</a:t>
            </a:r>
            <a:r>
              <a:rPr lang="es-MX" sz="1800" b="1" dirty="0" smtClean="0"/>
              <a:t>:</a:t>
            </a:r>
            <a:r>
              <a:rPr lang="es-MX" sz="1800" dirty="0" smtClean="0"/>
              <a:t> </a:t>
            </a:r>
            <a:r>
              <a:rPr lang="es-ES_tradnl" sz="1800" dirty="0" smtClean="0"/>
              <a:t>Atender a los argumentos de otros, a la vez que disponerse a fundamentar sus opiniones.	</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38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58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78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a:xfrm>
            <a:off x="467544" y="1088429"/>
            <a:ext cx="8229600" cy="5236171"/>
          </a:xfrm>
        </p:spPr>
        <p:txBody>
          <a:bodyPr>
            <a:normAutofit fontScale="25000" lnSpcReduction="20000"/>
          </a:bodyPr>
          <a:lstStyle/>
          <a:p>
            <a:r>
              <a:rPr lang="es-ES_tradnl" sz="6154" b="1" dirty="0" smtClean="0"/>
              <a:t>La efectividad personal contribuye significativamente en la obtención de un trabajo.</a:t>
            </a:r>
            <a:endParaRPr lang="es-ES_tradnl" sz="6154" dirty="0" smtClean="0"/>
          </a:p>
          <a:p>
            <a:pPr lvl="1"/>
            <a:endParaRPr lang="es-MX" sz="1400" dirty="0" smtClean="0"/>
          </a:p>
          <a:p>
            <a:pPr lvl="1">
              <a:spcBef>
                <a:spcPts val="0"/>
              </a:spcBef>
            </a:pPr>
            <a:r>
              <a:rPr lang="es-ES_tradnl" sz="5600" dirty="0" smtClean="0"/>
              <a:t>Al momento de buscar trabajo tenemos que autogestionarnos. Para ello nuestros objetivos tienen que ser claros. Necesitamos conocer el mercado existente para la realización de la carrera u oficio, plantearnos el tipo de cargo al que aspiramos y delinear caminos para progresar en sintonía con nuestras ambiciones, tanto profesionales como económicas. Nuestra efectividad también se pone en juego al establecer los contactos necesarios y al redactar un Currículum Vitae que enfatice nuestras fortalezas y experiencias adecuadas a los requerimientos de la empresa. Estas son algunas de las acciones que colaborarán en una búsqueda efectiva de trabajo. </a:t>
            </a:r>
          </a:p>
          <a:p>
            <a:pPr>
              <a:spcBef>
                <a:spcPts val="0"/>
              </a:spcBef>
              <a:buNone/>
            </a:pPr>
            <a:endParaRPr lang="es-ES_tradnl" sz="5600" dirty="0" smtClean="0"/>
          </a:p>
          <a:p>
            <a:pPr lvl="1">
              <a:spcBef>
                <a:spcPts val="0"/>
              </a:spcBef>
            </a:pPr>
            <a:r>
              <a:rPr lang="es-ES_tradnl" sz="5600" dirty="0" smtClean="0"/>
              <a:t>Por otro lado, tenemos que tener presente que, al momento de ser evaluados para un cargo, no sólo se estará analizando si poseemos las habilidades y conocimientos necesarios. El empleador también intentará averiguar nuestra efectividad personal. Ello nos obliga a poner en ejercicio una serie de habilidades que serán valoradas al momento de decidirse a quién contratar, como por ejemplo: la capacidad de priorizar y jerarquizar obligaciones, actuar en consecuencia con lo planeado, plantearnos nuevos desafíos, identificar las propias fortalezas y debilidades, anticipar situaciones futuras diseñando con creatividad y oportunidad acciones preventivas y actuar con responsabilidad. En la medida en que vayamos integrando en nuestra cotidianeidad estas conductas, se expresarán fluidamente en el momento en que necesitemos que sean reconocidas.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05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2550"/>
                            </p:stCondLst>
                            <p:childTnLst>
                              <p:par>
                                <p:cTn id="21" presetID="2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Descripción de la actividad</a:t>
            </a:r>
            <a:r>
              <a:rPr lang="es-MX" dirty="0" smtClean="0"/>
              <a:t>.</a:t>
            </a:r>
          </a:p>
          <a:p>
            <a:pPr lvl="1"/>
            <a:endParaRPr lang="es-MX" dirty="0" smtClean="0"/>
          </a:p>
          <a:p>
            <a:pPr lvl="1"/>
            <a:r>
              <a:rPr lang="es-MX" dirty="0" smtClean="0"/>
              <a:t>El sentido de esta actividad es </a:t>
            </a:r>
            <a:r>
              <a:rPr lang="es-MX" b="1" dirty="0" smtClean="0"/>
              <a:t>entrenar la capacidad de tomar decisiones y fundamentar los argumentos que nos llevan a una decisión.</a:t>
            </a:r>
          </a:p>
          <a:p>
            <a:pPr lvl="1">
              <a:buNone/>
            </a:pPr>
            <a:endParaRPr lang="es-MX" b="1" dirty="0" smtClean="0"/>
          </a:p>
          <a:p>
            <a:pPr lvl="1"/>
            <a:r>
              <a:rPr lang="es-MX" dirty="0" smtClean="0"/>
              <a:t>Para lograrlo, se propone un juego que consiste en </a:t>
            </a:r>
            <a:r>
              <a:rPr lang="es-MX" b="1" dirty="0" smtClean="0"/>
              <a:t>armar un equipo de fútbol</a:t>
            </a:r>
            <a:r>
              <a:rPr lang="es-MX" dirty="0" smtClean="0"/>
              <a:t>, considerando tanto el plantel de jugadores como el cuerpo técnico, debiendo fundamentarse las denominaciones en función de sus competencias.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2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12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a:xfrm>
            <a:off x="467544" y="1219200"/>
            <a:ext cx="8229600" cy="4741987"/>
          </a:xfrm>
        </p:spPr>
        <p:txBody>
          <a:bodyPr>
            <a:normAutofit fontScale="62500" lnSpcReduction="20000"/>
          </a:bodyPr>
          <a:lstStyle/>
          <a:p>
            <a:r>
              <a:rPr lang="es-MX" sz="3800" b="1" dirty="0" smtClean="0"/>
              <a:t>Desarrollo de la actividad</a:t>
            </a:r>
            <a:r>
              <a:rPr lang="es-MX" sz="3800" dirty="0" smtClean="0"/>
              <a:t>.</a:t>
            </a:r>
          </a:p>
          <a:p>
            <a:pPr lvl="1"/>
            <a:endParaRPr lang="es-MX" sz="3000" dirty="0" smtClean="0"/>
          </a:p>
          <a:p>
            <a:pPr lvl="1"/>
            <a:r>
              <a:rPr lang="es-MX" sz="3100" dirty="0" smtClean="0"/>
              <a:t>Todas las personas, independientemente de sus funciones, preparación y responsabilidades se ven enfrentadas a tomar decisiones, en todos los ámbitos de su vida. Tomar una decisión es elegir una opción entre dos o más alternativas y cada una tendrá generalmente ventajas y desventajas y por lo tanto no hay una forma única de conducir un proceso de toma de decisiones.</a:t>
            </a:r>
          </a:p>
          <a:p>
            <a:pPr lvl="1">
              <a:buNone/>
            </a:pPr>
            <a:endParaRPr lang="es-MX" sz="1091" dirty="0" smtClean="0"/>
          </a:p>
          <a:p>
            <a:pPr lvl="1"/>
            <a:r>
              <a:rPr lang="es-MX" sz="3100" dirty="0" smtClean="0"/>
              <a:t>Por ello, generalmente quien toma una decisión se ve enfrentado a tener que negociar con otros, consultar la opinion de otros y presentar sus propios argumentos, los cuales tienen un papel central.</a:t>
            </a:r>
          </a:p>
          <a:p>
            <a:pPr lvl="1"/>
            <a:endParaRPr lang="es-MX" sz="3100" dirty="0" smtClean="0"/>
          </a:p>
          <a:p>
            <a:pPr lvl="1"/>
            <a:endParaRPr lang="es-MX" sz="31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34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93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a:xfrm>
            <a:off x="467544" y="1196752"/>
            <a:ext cx="8229600" cy="5040560"/>
          </a:xfrm>
        </p:spPr>
        <p:txBody>
          <a:bodyPr>
            <a:noAutofit/>
          </a:bodyPr>
          <a:lstStyle/>
          <a:p>
            <a:r>
              <a:rPr lang="es-MX" sz="2800" b="1" dirty="0" smtClean="0"/>
              <a:t>Descripción de la actividad.</a:t>
            </a:r>
          </a:p>
          <a:p>
            <a:pPr lvl="1"/>
            <a:r>
              <a:rPr lang="es-MX" sz="2400" dirty="0" smtClean="0"/>
              <a:t>La argumentación debe estar </a:t>
            </a:r>
            <a:r>
              <a:rPr lang="es-MX" sz="2400" b="1" dirty="0" smtClean="0"/>
              <a:t>muy bien fundamentada </a:t>
            </a:r>
            <a:r>
              <a:rPr lang="es-MX" sz="2400" dirty="0" smtClean="0"/>
              <a:t>ya que debe influir en el receptor, cambiar “algo” en el otro, “relativizar” el punto de vista del otro y reforzar nuestro argumento con alguno que contribuya a nuestra toma de decisión.</a:t>
            </a:r>
          </a:p>
          <a:p>
            <a:pPr lvl="1">
              <a:buNone/>
            </a:pPr>
            <a:endParaRPr lang="es-MX" sz="2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5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a:xfrm>
            <a:off x="467544" y="1196752"/>
            <a:ext cx="8229600" cy="5040560"/>
          </a:xfrm>
        </p:spPr>
        <p:txBody>
          <a:bodyPr>
            <a:noAutofit/>
          </a:bodyPr>
          <a:lstStyle/>
          <a:p>
            <a:r>
              <a:rPr lang="es-MX" sz="2800" b="1" dirty="0" smtClean="0"/>
              <a:t>Descripción de la actividad.</a:t>
            </a:r>
          </a:p>
          <a:p>
            <a:pPr lvl="1"/>
            <a:r>
              <a:rPr lang="es-MX" sz="2000" dirty="0" smtClean="0"/>
              <a:t>Así mismo se debe tener claridad de lenguaje para transmitir nuestro argumento con nitidez y propocionar información suficiente que lo respalde.</a:t>
            </a:r>
          </a:p>
          <a:p>
            <a:pPr lvl="1"/>
            <a:r>
              <a:rPr lang="es-MX" sz="2000" dirty="0" smtClean="0"/>
              <a:t>Debemos evitar “irnos por las ramas”, lo sustancial debe de ser el hilo conductor de la argumentación.</a:t>
            </a:r>
          </a:p>
          <a:p>
            <a:pPr lvl="1"/>
            <a:r>
              <a:rPr lang="es-MX" sz="2000" dirty="0" smtClean="0"/>
              <a:t>Finalmente, la credibilidad de quien esgrime el argumento juega un papel fundamental ya que nadie estará dispuesto a ceder ante una persona de baja credibilidad.</a:t>
            </a: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35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101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childTnLst>
                          </p:cTn>
                        </p:par>
                        <p:par>
                          <p:cTn id="34" fill="hold">
                            <p:stCondLst>
                              <p:cond delay="149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Discada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ES_tradnl" dirty="0" smtClean="0">
                <a:effectLst>
                  <a:outerShdw blurRad="38100" dist="38100" dir="2700000" algn="tl">
                    <a:schemeClr val="accent6">
                      <a:lumMod val="75000"/>
                      <a:alpha val="43000"/>
                    </a:schemeClr>
                  </a:outerShdw>
                </a:effectLst>
              </a:rPr>
              <a:t>La casa de mis sueños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10000"/>
          </a:bodyPr>
          <a:lstStyle/>
          <a:p>
            <a:r>
              <a:rPr lang="es-MX" dirty="0" smtClean="0">
                <a:effectLst>
                  <a:outerShdw blurRad="38100" dist="38100" dir="2700000" algn="tl">
                    <a:srgbClr val="000000">
                      <a:alpha val="43137"/>
                    </a:srgbClr>
                  </a:outerShdw>
                </a:effectLst>
              </a:rPr>
              <a:t>ÁREA DE COMPETENCIA: </a:t>
            </a:r>
            <a:r>
              <a:rPr lang="es-ES_tradnl" dirty="0" smtClean="0">
                <a:effectLst>
                  <a:outerShdw blurRad="38100" dist="38100" dir="2700000" algn="tl">
                    <a:srgbClr val="000000">
                      <a:alpha val="43137"/>
                    </a:srgbClr>
                  </a:outerShdw>
                </a:effectLst>
              </a:rPr>
              <a:t>EFECTIVIDAD PERSONAL</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TRABAJAR CON CONFIANZA Y SEGURIDAD</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7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ES_tradnl" sz="3200" dirty="0" smtClean="0"/>
              <a:t>La casa de mis sueños</a:t>
            </a:r>
            <a:endParaRPr lang="es-MX" sz="3200" dirty="0"/>
          </a:p>
        </p:txBody>
      </p:sp>
      <p:sp>
        <p:nvSpPr>
          <p:cNvPr id="3" name="2 Marcador de contenido"/>
          <p:cNvSpPr>
            <a:spLocks noGrp="1"/>
          </p:cNvSpPr>
          <p:nvPr>
            <p:ph idx="1"/>
          </p:nvPr>
        </p:nvSpPr>
        <p:spPr/>
        <p:txBody>
          <a:bodyPr>
            <a:noAutofit/>
          </a:bodyPr>
          <a:lstStyle/>
          <a:p>
            <a:r>
              <a:rPr lang="es-MX" sz="1800" dirty="0" smtClean="0"/>
              <a:t>El </a:t>
            </a:r>
            <a:r>
              <a:rPr lang="es-MX" sz="1800" b="1" dirty="0" smtClean="0"/>
              <a:t>objetivo</a:t>
            </a:r>
            <a:r>
              <a:rPr lang="es-MX" sz="1800" dirty="0" smtClean="0"/>
              <a:t> de la actividad es </a:t>
            </a:r>
            <a:r>
              <a:rPr lang="es-MX" sz="1800" b="1" dirty="0" smtClean="0"/>
              <a:t>identificar competencias personales que se ponen en juego al desarrollar una tarea planificada</a:t>
            </a:r>
            <a:r>
              <a:rPr lang="es-MX" sz="1800" dirty="0" smtClean="0"/>
              <a:t>, tales como la perseverancia, la confianza y la seguridad. Para ello, los aprendizajes esperados son:</a:t>
            </a:r>
          </a:p>
          <a:p>
            <a:pPr algn="just"/>
            <a:endParaRPr lang="es-MX" sz="800" dirty="0" smtClean="0"/>
          </a:p>
          <a:p>
            <a:pPr lvl="1"/>
            <a:r>
              <a:rPr lang="es-MX" sz="1800" b="1" u="sng" dirty="0" smtClean="0"/>
              <a:t>Conocimiento</a:t>
            </a:r>
            <a:r>
              <a:rPr lang="es-MX" sz="1800" b="1" dirty="0" smtClean="0"/>
              <a:t>:</a:t>
            </a:r>
            <a:r>
              <a:rPr lang="es-MX" sz="1800" dirty="0" smtClean="0"/>
              <a:t> </a:t>
            </a:r>
            <a:r>
              <a:rPr lang="es-ES_tradnl" sz="1800" dirty="0" smtClean="0"/>
              <a:t>Reconocer comportamientos claves para ejecutar tareas planificadas.</a:t>
            </a:r>
            <a:endParaRPr lang="es-MX" sz="1800" dirty="0" smtClean="0"/>
          </a:p>
          <a:p>
            <a:pPr lvl="1" algn="just"/>
            <a:endParaRPr lang="es-MX" sz="1600" b="1" u="sng" dirty="0" smtClean="0"/>
          </a:p>
          <a:p>
            <a:pPr lvl="1"/>
            <a:r>
              <a:rPr lang="es-MX" sz="1800" b="1" u="sng" dirty="0" smtClean="0"/>
              <a:t>Habilidad</a:t>
            </a:r>
            <a:r>
              <a:rPr lang="es-MX" sz="1800" b="1" dirty="0" smtClean="0"/>
              <a:t>:</a:t>
            </a:r>
            <a:r>
              <a:rPr lang="es-MX" sz="1800" dirty="0" smtClean="0"/>
              <a:t> </a:t>
            </a:r>
            <a:r>
              <a:rPr lang="es-ES_tradnl" sz="1800" dirty="0" smtClean="0"/>
              <a:t>Poner en práctica conductas que permiten cumplir tareas en forma eficiente.</a:t>
            </a:r>
            <a:endParaRPr lang="es-MX" sz="1800" dirty="0" smtClean="0"/>
          </a:p>
          <a:p>
            <a:pPr lvl="1" algn="just"/>
            <a:endParaRPr lang="es-MX" sz="600" b="1" u="sng" dirty="0" smtClean="0"/>
          </a:p>
          <a:p>
            <a:pPr lvl="1"/>
            <a:r>
              <a:rPr lang="es-MX" sz="1800" b="1" u="sng" dirty="0" smtClean="0"/>
              <a:t>Actitud</a:t>
            </a:r>
            <a:r>
              <a:rPr lang="es-MX" sz="1800" b="1" dirty="0" smtClean="0"/>
              <a:t>:</a:t>
            </a:r>
            <a:r>
              <a:rPr lang="es-MX" sz="1800" dirty="0" smtClean="0"/>
              <a:t> </a:t>
            </a:r>
            <a:r>
              <a:rPr lang="es-ES_tradnl" sz="1800" dirty="0" smtClean="0"/>
              <a:t>Percibir el valor de realizar tareas en forma planificada, con seguridad en sí mismo y perseverancia.</a:t>
            </a:r>
            <a:endParaRPr lang="es-MX" sz="18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casa de mis sueños</a:t>
            </a:r>
            <a:endParaRPr lang="es-MX" sz="3200" dirty="0"/>
          </a:p>
        </p:txBody>
      </p:sp>
      <p:sp>
        <p:nvSpPr>
          <p:cNvPr id="3" name="2 Marcador de contenido"/>
          <p:cNvSpPr>
            <a:spLocks noGrp="1"/>
          </p:cNvSpPr>
          <p:nvPr>
            <p:ph idx="1"/>
          </p:nvPr>
        </p:nvSpPr>
        <p:spPr>
          <a:xfrm>
            <a:off x="467544" y="1219200"/>
            <a:ext cx="8229600" cy="4741987"/>
          </a:xfrm>
        </p:spPr>
        <p:txBody>
          <a:bodyPr>
            <a:normAutofit fontScale="70000" lnSpcReduction="20000"/>
          </a:bodyPr>
          <a:lstStyle/>
          <a:p>
            <a:r>
              <a:rPr lang="es-MX" b="1" dirty="0" smtClean="0"/>
              <a:t>Descripción de la actividad</a:t>
            </a:r>
            <a:r>
              <a:rPr lang="es-MX" dirty="0" smtClean="0"/>
              <a:t>.</a:t>
            </a:r>
          </a:p>
          <a:p>
            <a:pPr lvl="1"/>
            <a:endParaRPr lang="es-MX" dirty="0" smtClean="0"/>
          </a:p>
          <a:p>
            <a:pPr lvl="1"/>
            <a:r>
              <a:rPr lang="es-MX" dirty="0" smtClean="0"/>
              <a:t>El sentido de esta actividad es </a:t>
            </a:r>
            <a:r>
              <a:rPr lang="es-MX" b="1" dirty="0" smtClean="0"/>
              <a:t>identificar competencias personales que se ponen en juego al desarrollar una tarea planificada</a:t>
            </a:r>
            <a:r>
              <a:rPr lang="es-MX" dirty="0" smtClean="0"/>
              <a:t>, tales como la perseverancia, la confianza y la seguridad.</a:t>
            </a:r>
          </a:p>
          <a:p>
            <a:pPr lvl="1">
              <a:buNone/>
            </a:pPr>
            <a:endParaRPr lang="es-MX" dirty="0" smtClean="0"/>
          </a:p>
          <a:p>
            <a:pPr lvl="1"/>
            <a:r>
              <a:rPr lang="es-MX" dirty="0" smtClean="0"/>
              <a:t>La actividad consiste en que algunos participantes, en el rol de arquitectos, hacen una maqueta según especificaciones del cliente. A su vez, el cliente cambia especificaciones y debe observar la capacidad de los arquitectos para resolver el nuevo pedido.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0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43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sz="3200" dirty="0" smtClean="0"/>
              <a:t>La casa de mis sueños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77500" lnSpcReduction="20000"/>
          </a:bodyPr>
          <a:lstStyle/>
          <a:p>
            <a:r>
              <a:rPr lang="es-MX" sz="2857" b="1" dirty="0" smtClean="0"/>
              <a:t>Desarrollo de la actividad</a:t>
            </a:r>
            <a:r>
              <a:rPr lang="es-MX" sz="2857" dirty="0" smtClean="0"/>
              <a:t>.</a:t>
            </a:r>
          </a:p>
          <a:p>
            <a:pPr lvl="1"/>
            <a:r>
              <a:rPr lang="es-MX" sz="2571" dirty="0" smtClean="0"/>
              <a:t>Cuando se nos asigna la ejecución de una tarea, es porque se espera que podamos hacerla y hacerla bien. En definitiva, </a:t>
            </a:r>
            <a:r>
              <a:rPr lang="es-MX" sz="2571" b="1" dirty="0" smtClean="0"/>
              <a:t>cuando se nos solicita algo se está depositando confianza en nosotros.</a:t>
            </a:r>
          </a:p>
          <a:p>
            <a:pPr lvl="1">
              <a:buNone/>
            </a:pPr>
            <a:endParaRPr lang="es-MX" sz="2571" b="1" dirty="0" smtClean="0"/>
          </a:p>
          <a:p>
            <a:pPr lvl="1"/>
            <a:r>
              <a:rPr lang="es-MX" sz="2571" dirty="0" smtClean="0"/>
              <a:t>Por ello se deben </a:t>
            </a:r>
            <a:r>
              <a:rPr lang="es-MX" sz="2571" b="1" dirty="0" smtClean="0"/>
              <a:t>desarrollar ciertas competencias</a:t>
            </a:r>
            <a:r>
              <a:rPr lang="es-MX" sz="2571" dirty="0" smtClean="0"/>
              <a:t> como, por ejemplo, la de planificar actividades, ejecutar una tarea con rigurosidad, persistir ante las dificultades, resolver obstáculos, tener confianza en sí mismo, entre otros, para no depender solamente de condiciones externas a uno.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1260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anim calcmode="lin" valueType="num">
                                      <p:cBhvr>
                                        <p:cTn id="26" dur="5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a:xfrm>
            <a:off x="251520" y="1521024"/>
            <a:ext cx="8640960" cy="4716288"/>
          </a:xfrm>
        </p:spPr>
        <p:txBody>
          <a:bodyPr>
            <a:normAutofit fontScale="55000" lnSpcReduction="20000"/>
          </a:bodyPr>
          <a:lstStyle/>
          <a:p>
            <a:r>
              <a:rPr lang="es-MX" sz="3636" b="1" dirty="0" smtClean="0"/>
              <a:t>La efectividad personal facilita la estabilidad laboral:</a:t>
            </a:r>
          </a:p>
          <a:p>
            <a:pPr lvl="1"/>
            <a:endParaRPr lang="es-MX" sz="400" dirty="0" smtClean="0"/>
          </a:p>
          <a:p>
            <a:pPr lvl="1"/>
            <a:endParaRPr lang="es-ES_tradnl" sz="1100" dirty="0" smtClean="0"/>
          </a:p>
          <a:p>
            <a:pPr lvl="1"/>
            <a:r>
              <a:rPr lang="es-ES_tradnl" sz="2900" dirty="0" smtClean="0"/>
              <a:t>Ya que representa la posibilidad del ser humano de asumir nuevos desafíos en un ambiente de libertad individual y, sobre todo, de responsabilidad laboral. </a:t>
            </a:r>
          </a:p>
          <a:p>
            <a:pPr lvl="1"/>
            <a:endParaRPr lang="es-ES_tradnl" sz="2900" dirty="0" smtClean="0"/>
          </a:p>
          <a:p>
            <a:pPr lvl="1"/>
            <a:r>
              <a:rPr lang="es-ES_tradnl" sz="2900" dirty="0" smtClean="0"/>
              <a:t>También la capacidad de organización es muy importante para desempeñarse en el medio laboral. El tener presente este aspecto influye en la calidad de las decisiones que se toman y en las acciones que se emprenden. </a:t>
            </a:r>
          </a:p>
          <a:p>
            <a:pPr lvl="1"/>
            <a:endParaRPr lang="es-ES_tradnl" sz="2900" dirty="0" smtClean="0"/>
          </a:p>
          <a:p>
            <a:pPr lvl="1"/>
            <a:r>
              <a:rPr lang="es-ES_tradnl" sz="2900" dirty="0" smtClean="0"/>
              <a:t>En concreto, esta competencia nos ayuda a ser mejores administradores de nuestro tiempo. Su aplicación inteligente pasa por discriminar entre lo importante y lo urgente. Lo importante está referido a aquellas actividades que tienen un efecto en el resultado y, en cambio, las actividades urgentes son aquellas que requieren una acción inmediata.</a:t>
            </a:r>
            <a:endParaRPr lang="es-ES_tradnl"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05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par>
                          <p:cTn id="14" fill="hold">
                            <p:stCondLst>
                              <p:cond delay="1550"/>
                            </p:stCondLst>
                            <p:childTnLst>
                              <p:par>
                                <p:cTn id="15" presetID="41" presetClass="entr" presetSubtype="0" fill="hold" nodeType="afterEffect">
                                  <p:stCondLst>
                                    <p:cond delay="0"/>
                                  </p:stCondLst>
                                  <p:iterate type="lt">
                                    <p:tmPct val="10000"/>
                                  </p:iterate>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1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xEl>
                                              <p:pRg st="3" end="3"/>
                                            </p:txEl>
                                          </p:spTgt>
                                        </p:tgtEl>
                                      </p:cBhvr>
                                    </p:animEffect>
                                  </p:childTnLst>
                                </p:cTn>
                              </p:par>
                            </p:childTnLst>
                          </p:cTn>
                        </p:par>
                        <p:par>
                          <p:cTn id="22" fill="hold">
                            <p:stCondLst>
                              <p:cond delay="8550"/>
                            </p:stCondLst>
                            <p:childTnLst>
                              <p:par>
                                <p:cTn id="23" presetID="41" presetClass="entr" presetSubtype="0" fill="hold" nodeType="afterEffect">
                                  <p:stCondLst>
                                    <p:cond delay="0"/>
                                  </p:stCondLst>
                                  <p:iterate type="lt">
                                    <p:tmPct val="10000"/>
                                  </p:iterate>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p:cTn id="25"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5" end="5"/>
                                            </p:txEl>
                                          </p:spTgt>
                                        </p:tgtEl>
                                      </p:cBhvr>
                                    </p:animEffect>
                                  </p:childTnLst>
                                </p:cTn>
                              </p:par>
                            </p:childTnLst>
                          </p:cTn>
                        </p:par>
                        <p:par>
                          <p:cTn id="30" fill="hold">
                            <p:stCondLst>
                              <p:cond delay="179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p:cTn id="33"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sz="3200" dirty="0" smtClean="0"/>
              <a:t>La casa de mis sueños</a:t>
            </a:r>
            <a:endParaRPr lang="es-MX" sz="3200" dirty="0"/>
          </a:p>
        </p:txBody>
      </p:sp>
      <p:sp>
        <p:nvSpPr>
          <p:cNvPr id="3" name="2 Marcador de contenido"/>
          <p:cNvSpPr>
            <a:spLocks noGrp="1"/>
          </p:cNvSpPr>
          <p:nvPr>
            <p:ph idx="1"/>
          </p:nvPr>
        </p:nvSpPr>
        <p:spPr>
          <a:xfrm>
            <a:off x="467544" y="1196752"/>
            <a:ext cx="8229600" cy="5030019"/>
          </a:xfrm>
        </p:spPr>
        <p:txBody>
          <a:bodyPr>
            <a:normAutofit fontScale="70000" lnSpcReduction="20000"/>
          </a:bodyPr>
          <a:lstStyle/>
          <a:p>
            <a:r>
              <a:rPr lang="es-MX" sz="4364" b="1" dirty="0" smtClean="0"/>
              <a:t>Desarrollo de la actividad</a:t>
            </a:r>
            <a:r>
              <a:rPr lang="es-MX" sz="4364" dirty="0" smtClean="0"/>
              <a:t>.</a:t>
            </a:r>
          </a:p>
          <a:p>
            <a:pPr lvl="1"/>
            <a:r>
              <a:rPr lang="es-MX" sz="3273" dirty="0" smtClean="0"/>
              <a:t>Como no siempre podremos manejar todas la variables que intervienen en la ejecución de una tarea, el tener claro qué vamos a hacer y con que recursos disponemos para ello, contribuye a tener confianza y seguridad.</a:t>
            </a:r>
          </a:p>
          <a:p>
            <a:pPr lvl="1">
              <a:buNone/>
            </a:pPr>
            <a:endParaRPr lang="es-MX" sz="3273" dirty="0" smtClean="0"/>
          </a:p>
          <a:p>
            <a:pPr lvl="1"/>
            <a:r>
              <a:rPr lang="es-MX" sz="3273" dirty="0" smtClean="0"/>
              <a:t>En concreto, se hace necesario anticipar en la medida de lo posible, los recursos, los problemas e inconvenientes que trae consigo la tarea. Como también estar dispuesto a resolver problemas y tomar decisiones.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1360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anim calcmode="lin" valueType="num">
                                      <p:cBhvr>
                                        <p:cTn id="26" dur="5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sz="3200" dirty="0" smtClean="0"/>
              <a:t>La casa de mis sueños</a:t>
            </a:r>
            <a:endParaRPr lang="es-MX" sz="3200" dirty="0"/>
          </a:p>
        </p:txBody>
      </p:sp>
      <p:sp>
        <p:nvSpPr>
          <p:cNvPr id="3" name="2 Marcador de contenido"/>
          <p:cNvSpPr>
            <a:spLocks noGrp="1"/>
          </p:cNvSpPr>
          <p:nvPr>
            <p:ph idx="1"/>
          </p:nvPr>
        </p:nvSpPr>
        <p:spPr>
          <a:xfrm>
            <a:off x="467544" y="1196752"/>
            <a:ext cx="8229600" cy="5030019"/>
          </a:xfrm>
        </p:spPr>
        <p:txBody>
          <a:bodyPr>
            <a:normAutofit/>
          </a:bodyPr>
          <a:lstStyle/>
          <a:p>
            <a:r>
              <a:rPr lang="es-MX" sz="4500" b="1" dirty="0" smtClean="0"/>
              <a:t>Desarrollo de la actividad</a:t>
            </a:r>
            <a:r>
              <a:rPr lang="es-MX" sz="4500" dirty="0" smtClean="0"/>
              <a:t>.</a:t>
            </a:r>
          </a:p>
          <a:p>
            <a:pPr lvl="1"/>
            <a:r>
              <a:rPr lang="es-MX" sz="3000" dirty="0" smtClean="0"/>
              <a:t>Finalmente, para trabajar con confianza y seguridad es necesario asumir con responsabilidad nuestros errores, aprendiendo de nuestras limitaciones y reconociendo nuestras fortalezas.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casa de mis sueños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La casa de mis sueños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¿QUIÉN </a:t>
            </a:r>
            <a:r>
              <a:rPr lang="es-MX" smtClean="0">
                <a:effectLst>
                  <a:outerShdw blurRad="38100" dist="38100" dir="2700000" algn="tl">
                    <a:schemeClr val="accent6">
                      <a:lumMod val="75000"/>
                      <a:alpha val="43000"/>
                    </a:schemeClr>
                  </a:outerShdw>
                </a:effectLst>
              </a:rPr>
              <a:t>SOY YO?</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EFECTIVIDAD PERSONAL</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AUTOCONOCIMIENTO Y GESTIÓN DE SÍ MISMO.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1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¿Quién </a:t>
            </a:r>
            <a:r>
              <a:rPr lang="es-MX" sz="3200" smtClean="0"/>
              <a:t>soy yo?</a:t>
            </a:r>
            <a:endParaRPr lang="es-MX" sz="3200" dirty="0"/>
          </a:p>
        </p:txBody>
      </p:sp>
      <p:sp>
        <p:nvSpPr>
          <p:cNvPr id="3" name="2 Marcador de contenido"/>
          <p:cNvSpPr>
            <a:spLocks noGrp="1"/>
          </p:cNvSpPr>
          <p:nvPr>
            <p:ph idx="1"/>
          </p:nvPr>
        </p:nvSpPr>
        <p:spPr>
          <a:xfrm>
            <a:off x="467544" y="1371600"/>
            <a:ext cx="8229600" cy="4741987"/>
          </a:xfrm>
        </p:spPr>
        <p:txBody>
          <a:bodyPr>
            <a:normAutofit fontScale="55000" lnSpcReduction="20000"/>
          </a:bodyPr>
          <a:lstStyle/>
          <a:p>
            <a:r>
              <a:rPr lang="es-MX" dirty="0" smtClean="0"/>
              <a:t>El </a:t>
            </a:r>
            <a:r>
              <a:rPr lang="es-MX" b="1" dirty="0" smtClean="0"/>
              <a:t>objetivo</a:t>
            </a:r>
            <a:r>
              <a:rPr lang="es-MX" dirty="0" smtClean="0"/>
              <a:t> de la actividad es </a:t>
            </a:r>
            <a:r>
              <a:rPr lang="es-ES_tradnl" dirty="0" smtClean="0"/>
              <a:t>conocer el perfil de cada persona ya que es una herramienta fundamental para lograr el éxito, potenciando nuestras fortalezas y desarrollar acciones para afrontar aspectos a mejorar. </a:t>
            </a:r>
            <a:r>
              <a:rPr lang="es-MX" dirty="0" smtClean="0"/>
              <a:t>Para ello, los aprendizajes esperados son:</a:t>
            </a:r>
          </a:p>
          <a:p>
            <a:pPr algn="just"/>
            <a:endParaRPr lang="es-MX" sz="1100" dirty="0" smtClean="0"/>
          </a:p>
          <a:p>
            <a:pPr lvl="1"/>
            <a:r>
              <a:rPr lang="es-MX" sz="2900" b="1" u="sng" dirty="0" smtClean="0"/>
              <a:t>Conocimiento</a:t>
            </a:r>
            <a:r>
              <a:rPr lang="es-MX" sz="2900" b="1" dirty="0" smtClean="0"/>
              <a:t>:</a:t>
            </a:r>
            <a:r>
              <a:rPr lang="es-MX" sz="2900" dirty="0" smtClean="0"/>
              <a:t> </a:t>
            </a:r>
            <a:r>
              <a:rPr lang="es-ES_tradnl" sz="2900" dirty="0" smtClean="0"/>
              <a:t> Identificar las características personales que definen el perfil de sí mismo</a:t>
            </a:r>
            <a:r>
              <a:rPr lang="es-MX" sz="2900" dirty="0" smtClean="0"/>
              <a:t>.</a:t>
            </a:r>
          </a:p>
          <a:p>
            <a:pPr lvl="1" algn="just"/>
            <a:endParaRPr lang="es-MX" sz="2900" b="1" u="sng" dirty="0" smtClean="0"/>
          </a:p>
          <a:p>
            <a:pPr lvl="1"/>
            <a:r>
              <a:rPr lang="es-MX" sz="2900" b="1" u="sng" dirty="0" smtClean="0"/>
              <a:t>Habilidad</a:t>
            </a:r>
            <a:r>
              <a:rPr lang="es-MX" sz="2900" b="1" dirty="0" smtClean="0"/>
              <a:t>:</a:t>
            </a:r>
            <a:r>
              <a:rPr lang="es-MX" sz="2900" dirty="0" smtClean="0"/>
              <a:t> </a:t>
            </a:r>
            <a:r>
              <a:rPr lang="es-ES_tradnl" sz="2900" dirty="0" smtClean="0"/>
              <a:t>Presentarse así mismo, reconociendo las principales fortalezas y entregando una visión autocrítica de los aspectos por mejorar</a:t>
            </a:r>
            <a:r>
              <a:rPr lang="es-MX" sz="2900" dirty="0" smtClean="0"/>
              <a:t>.</a:t>
            </a:r>
          </a:p>
          <a:p>
            <a:pPr lvl="1" algn="just"/>
            <a:endParaRPr lang="es-MX" sz="2900" b="1" u="sng" dirty="0" smtClean="0"/>
          </a:p>
          <a:p>
            <a:pPr lvl="1"/>
            <a:r>
              <a:rPr lang="es-MX" sz="2900" b="1" u="sng" dirty="0" smtClean="0"/>
              <a:t>Actitud</a:t>
            </a:r>
            <a:r>
              <a:rPr lang="es-MX" sz="2900" b="1" dirty="0" smtClean="0"/>
              <a:t>:</a:t>
            </a:r>
            <a:r>
              <a:rPr lang="es-MX" sz="2900" dirty="0" smtClean="0"/>
              <a:t> </a:t>
            </a:r>
            <a:r>
              <a:rPr lang="es-ES_tradnl" sz="2900" dirty="0" smtClean="0"/>
              <a:t>Valorar la retroalimentación que cada cual recibe de los demás, para ponerla al servicio del crecimiento personal.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1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1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1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8733</TotalTime>
  <Words>5860</Words>
  <Application>Microsoft Office PowerPoint</Application>
  <PresentationFormat>Presentación en pantalla (4:3)</PresentationFormat>
  <Paragraphs>530</Paragraphs>
  <Slides>73</Slides>
  <Notes>72</Notes>
  <HiddenSlides>0</HiddenSlides>
  <MMClips>0</MMClips>
  <ScaleCrop>false</ScaleCrop>
  <HeadingPairs>
    <vt:vector size="4" baseType="variant">
      <vt:variant>
        <vt:lpstr>Tema</vt:lpstr>
      </vt:variant>
      <vt:variant>
        <vt:i4>1</vt:i4>
      </vt:variant>
      <vt:variant>
        <vt:lpstr>Títulos de diapositiva</vt:lpstr>
      </vt:variant>
      <vt:variant>
        <vt:i4>73</vt:i4>
      </vt:variant>
    </vt:vector>
  </HeadingPairs>
  <TitlesOfParts>
    <vt:vector size="74" baseType="lpstr">
      <vt:lpstr>Tema de Office</vt:lpstr>
      <vt:lpstr>TALLER “JÓVENES PRODUCTIVOS”</vt:lpstr>
      <vt:lpstr>Introducción</vt:lpstr>
      <vt:lpstr>Introducción</vt:lpstr>
      <vt:lpstr>Introducción</vt:lpstr>
      <vt:lpstr>Introducción</vt:lpstr>
      <vt:lpstr>Introducción</vt:lpstr>
      <vt:lpstr>Introducción</vt:lpstr>
      <vt:lpstr>¿QUIÉN SOY YO?</vt:lpstr>
      <vt:lpstr>¿Quién soy yo?</vt:lpstr>
      <vt:lpstr>¿Quién soy yo?</vt:lpstr>
      <vt:lpstr>¿Quién soy yo?</vt:lpstr>
      <vt:lpstr>¿Quién soy yo?</vt:lpstr>
      <vt:lpstr>¿Quién soy yo?</vt:lpstr>
      <vt:lpstr>¿Quién soy yo?</vt:lpstr>
      <vt:lpstr>UBICATEX</vt:lpstr>
      <vt:lpstr>UBICATEX</vt:lpstr>
      <vt:lpstr>UBICATEX</vt:lpstr>
      <vt:lpstr>UBICATEX</vt:lpstr>
      <vt:lpstr>UBICATEX</vt:lpstr>
      <vt:lpstr>UBICATEX</vt:lpstr>
      <vt:lpstr>UBICATEX</vt:lpstr>
      <vt:lpstr>UBICATEX</vt:lpstr>
      <vt:lpstr>Obras son amores y no buenas razones.</vt:lpstr>
      <vt:lpstr>Obras son amores y no buenas razones.</vt:lpstr>
      <vt:lpstr>Obras son amores y no buenas razones.</vt:lpstr>
      <vt:lpstr>Obras son amores y no buenas razones.</vt:lpstr>
      <vt:lpstr>Obras son amores y no buenas razones.</vt:lpstr>
      <vt:lpstr>Obras son amores y no buenas razones.</vt:lpstr>
      <vt:lpstr>Mi escudo personal</vt:lpstr>
      <vt:lpstr>Mi escudo personal</vt:lpstr>
      <vt:lpstr>Mi escudo personal</vt:lpstr>
      <vt:lpstr>Mi escudo personal</vt:lpstr>
      <vt:lpstr>Mi escudo personal</vt:lpstr>
      <vt:lpstr>Mi escudo personal</vt:lpstr>
      <vt:lpstr>Mi escudo personal</vt:lpstr>
      <vt:lpstr>Sé qué hacer, pero no sé cómo</vt:lpstr>
      <vt:lpstr>Sé qué hacer, pero no sé cómo</vt:lpstr>
      <vt:lpstr>Sé qué hacer, pero no sé cómo</vt:lpstr>
      <vt:lpstr>Sé qué hacer, pero no sé cómo</vt:lpstr>
      <vt:lpstr>Presentación de PowerPoint</vt:lpstr>
      <vt:lpstr>Sé qué hacer, pero no sé cómo</vt:lpstr>
      <vt:lpstr>Sé qué hacer, pero no sé cómo</vt:lpstr>
      <vt:lpstr>Agujas y estambre...a tejer se ha dicho</vt:lpstr>
      <vt:lpstr>Agujas y estambre...a tejer se ha dicho</vt:lpstr>
      <vt:lpstr>Agujas y estambre...a tejer se ha dicho</vt:lpstr>
      <vt:lpstr>Agujas y estambre...a tejer se ha dicho</vt:lpstr>
      <vt:lpstr>Agujas y estambre...a tejer se ha dicho</vt:lpstr>
      <vt:lpstr>Agujas y estambre...a tejer se ha dicho</vt:lpstr>
      <vt:lpstr>Agujas y estambre...a tejer se ha dicho</vt:lpstr>
      <vt:lpstr>La Web de la amistad</vt:lpstr>
      <vt:lpstr>La Web de la amistad</vt:lpstr>
      <vt:lpstr>La Web de la amistad</vt:lpstr>
      <vt:lpstr>La Web de la amistad</vt:lpstr>
      <vt:lpstr>La Web de la amistad</vt:lpstr>
      <vt:lpstr>La Web de la amistad</vt:lpstr>
      <vt:lpstr>La Web de la amistad</vt:lpstr>
      <vt:lpstr>La Web de la amistad</vt:lpstr>
      <vt:lpstr>La Discada</vt:lpstr>
      <vt:lpstr>La Discada</vt:lpstr>
      <vt:lpstr>La Discada</vt:lpstr>
      <vt:lpstr>La Discada</vt:lpstr>
      <vt:lpstr>La Discada</vt:lpstr>
      <vt:lpstr>La Discada</vt:lpstr>
      <vt:lpstr>La Discada</vt:lpstr>
      <vt:lpstr>La Discada</vt:lpstr>
      <vt:lpstr>La casa de mis sueños</vt:lpstr>
      <vt:lpstr>La casa de mis sueños</vt:lpstr>
      <vt:lpstr>La casa de mis sueños</vt:lpstr>
      <vt:lpstr>La casa de mis sueños</vt:lpstr>
      <vt:lpstr>La casa de mis sueños</vt:lpstr>
      <vt:lpstr>La casa de mis sueños</vt:lpstr>
      <vt:lpstr>La casa de mis sueños</vt:lpstr>
      <vt:lpstr>La casa de mis sueños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213</cp:revision>
  <dcterms:created xsi:type="dcterms:W3CDTF">2011-09-11T14:55:17Z</dcterms:created>
  <dcterms:modified xsi:type="dcterms:W3CDTF">2011-09-19T18:59:10Z</dcterms:modified>
</cp:coreProperties>
</file>